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81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5" r:id="rId19"/>
    <p:sldId id="274" r:id="rId20"/>
    <p:sldId id="273" r:id="rId21"/>
    <p:sldId id="271" r:id="rId22"/>
    <p:sldId id="276" r:id="rId23"/>
    <p:sldId id="283" r:id="rId24"/>
    <p:sldId id="277" r:id="rId25"/>
    <p:sldId id="278" r:id="rId26"/>
    <p:sldId id="282" r:id="rId27"/>
    <p:sldId id="279" r:id="rId28"/>
    <p:sldId id="280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5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3F5A-C2DC-C9AF-44E7-223496741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68183-A21C-077F-BC65-34DCC0BCD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C2696-FA03-693A-87F0-0F8498FCB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BDC3-2BA2-4A4F-BDFC-EDB18F2645C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89803-E480-320C-66FD-6DCD44213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D1CAC-31BE-0FEB-A2C4-6FAE15B7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B7CA-C058-4310-8709-F1D171AD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7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D609D-20FB-3783-D5F3-49BB5DEDD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81A40-CB20-30A1-1AD6-1CC8717AC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4C5B9-9E4C-DAD0-C030-CBD8A359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BDC3-2BA2-4A4F-BDFC-EDB18F2645C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2940B-2B65-C9E5-D2B9-8D4DE418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C4E0-522E-3E6E-2D67-C58CB0196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B7CA-C058-4310-8709-F1D171AD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0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3BC2B7-4DFB-D03B-1C0E-1E5D6DDA63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011334-B041-AB34-DFD0-57BE347F7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355A2-3E88-FDC2-D44C-C49A806E3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BDC3-2BA2-4A4F-BDFC-EDB18F2645C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98BC9-12BA-FE82-F632-E7A214BB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FF4FE-E79F-3E1F-EA5B-29263D67D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B7CA-C058-4310-8709-F1D171AD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5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BF84-CFF2-D988-8749-7EA1B00F0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6C076-03E0-734B-1369-162A491AA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447B1-5FAF-F47D-FD65-2CBDB9AC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BDC3-2BA2-4A4F-BDFC-EDB18F2645C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54488-7C25-8062-56BD-49659C36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652C7-31F4-6848-7FB7-DE69D331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B7CA-C058-4310-8709-F1D171AD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59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A1CA-91D8-7334-88D4-D06F321D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ABCC8-680A-D237-3F98-89F03F28B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1F3E3-64DB-AA91-757D-79C6E626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BDC3-2BA2-4A4F-BDFC-EDB18F2645C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2AC3F-47B7-9D00-3948-6B06DE3F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C0451-81EC-DB34-FDC5-263EB7AE9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B7CA-C058-4310-8709-F1D171AD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6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71CF4-75DB-C5B9-0FAF-51B7737B7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64FF9-7B84-4E46-03C8-D06EE4722D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76408-A316-2C24-8DD3-F420E388D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6D19F-F215-702D-4668-785BAFF8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BDC3-2BA2-4A4F-BDFC-EDB18F2645C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BE217-8B18-4F3B-1B4F-5698607E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00736-B42B-A8F8-D00D-4CE9D34D5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B7CA-C058-4310-8709-F1D171AD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8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C2E85-21E9-C5AB-867C-3095ECBF3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844E-49EA-C0F3-5D8A-AF1676319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B397F-FCA9-777D-2AFC-B0F6A95E4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6A6F1-08B3-6609-6272-5B2F3146D1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3F5069-8248-CB76-554D-CF52B41D3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7E9B1C-F3EC-D89E-A6A0-B69D619C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BDC3-2BA2-4A4F-BDFC-EDB18F2645C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5854DA-2B93-3EB2-BAB7-3F5AB1E0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44C832-53AC-9B67-DE7B-64301F78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B7CA-C058-4310-8709-F1D171AD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21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FF6D-C5F6-F7B9-F936-4EA814F45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2BEFF-2B22-5862-2931-0409B9D4A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BDC3-2BA2-4A4F-BDFC-EDB18F2645C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CE0D2-F982-2CF7-D514-20DC43F11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FC385-23D7-BE46-83F3-B9ED1CA3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B7CA-C058-4310-8709-F1D171AD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92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3F2E3D-5A7B-99BF-B86D-5DF86C46E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BDC3-2BA2-4A4F-BDFC-EDB18F2645C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8ED37-5A87-A1BA-2059-AF95CBF0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DE335-8D76-0F6A-3D6F-7CBBC5891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B7CA-C058-4310-8709-F1D171AD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75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FC598-8819-C695-EB50-8209FAF18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72902-E7A0-8E8C-259C-CAA21FA7C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0033E-EEAD-7C25-608B-339BC353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0CA4D-0893-49BC-2759-44F702F04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BDC3-2BA2-4A4F-BDFC-EDB18F2645C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7397D-79AA-4B8F-586E-EDB2C1B9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EF071-9603-7997-D34D-5BAF5479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B7CA-C058-4310-8709-F1D171AD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2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56F4F-522A-4C6D-8506-2B5730E39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092E3-3C64-01B1-0FD6-76F4D040F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0224D-8A61-F3EB-689E-C4D130D6E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DD481-6545-42FC-E250-702DD3342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BDC3-2BA2-4A4F-BDFC-EDB18F2645C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9F456-C9AD-CC3B-212E-6B8DC96E9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CDB7C-57A8-FEE7-1A5E-69B8A24BF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B7CA-C058-4310-8709-F1D171AD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F0D66C-2525-7B1E-46AB-8B1ECFF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AEF3A-8FDD-F109-125C-79C8AB935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22D9A-920A-7F21-AC8A-A72F628ABC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0BDC3-2BA2-4A4F-BDFC-EDB18F2645C6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B04E6-6E6F-26EA-FE15-EB38AC37A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3D02E-8150-A0FF-6DB3-95C0288E5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DB7CA-C058-4310-8709-F1D171AD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2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6F4C5-4992-9546-1A10-70652062B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463654" cy="238760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/>
              <a:t>Pixel-Planes 4—The Year We Grew 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BBF22A-3F95-E845-4E60-8337FEF8C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0885"/>
            <a:ext cx="4286857" cy="238760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/>
              <a:t>Our adventures between </a:t>
            </a:r>
            <a:r>
              <a:rPr lang="en-US" dirty="0" err="1"/>
              <a:t>Siggraph</a:t>
            </a:r>
            <a:r>
              <a:rPr lang="en-US" dirty="0"/>
              <a:t> 85 and </a:t>
            </a:r>
            <a:r>
              <a:rPr lang="en-US" dirty="0" err="1"/>
              <a:t>Siggraph</a:t>
            </a:r>
            <a:r>
              <a:rPr lang="en-US" dirty="0"/>
              <a:t> 86</a:t>
            </a:r>
          </a:p>
          <a:p>
            <a:pPr algn="l"/>
            <a:endParaRPr lang="en-US" dirty="0"/>
          </a:p>
          <a:p>
            <a:pPr algn="l"/>
            <a:r>
              <a:rPr lang="en-US" sz="1800" dirty="0"/>
              <a:t>Many thanks to Jim Mahaney, John Austin, Trey Greer, and John </a:t>
            </a:r>
            <a:r>
              <a:rPr lang="en-US" sz="1800" dirty="0" err="1"/>
              <a:t>Eyles</a:t>
            </a:r>
            <a:r>
              <a:rPr lang="en-US" sz="1800" dirty="0"/>
              <a:t> for photos and help!</a:t>
            </a:r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813BD276-FB05-BF29-B189-EBBD68BBE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97" y="2123511"/>
            <a:ext cx="4286857" cy="261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38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8D36D-08CC-8630-5769-B27FC078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Early Pxpl4 System</a:t>
            </a:r>
          </a:p>
        </p:txBody>
      </p:sp>
      <p:pic>
        <p:nvPicPr>
          <p:cNvPr id="5" name="Picture 4" descr="A picture containing text, computer, equipment, desk&#10;&#10;Description automatically generated">
            <a:extLst>
              <a:ext uri="{FF2B5EF4-FFF2-40B4-BE49-F238E27FC236}">
                <a16:creationId xmlns:a16="http://schemas.microsoft.com/office/drawing/2014/main" id="{7927DCE8-F655-1F6D-0C24-697D69598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17519"/>
            <a:ext cx="5718208" cy="3818360"/>
          </a:xfrm>
          <a:prstGeom prst="rect">
            <a:avLst/>
          </a:prstGeom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DC1F6D5-1B14-3C3C-69AD-C9E8F5813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52430" y="1633966"/>
            <a:ext cx="6139502" cy="38632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AE51CE-9E8D-F38F-7D87-CDAFC10749AF}"/>
              </a:ext>
            </a:extLst>
          </p:cNvPr>
          <p:cNvSpPr txBox="1"/>
          <p:nvPr/>
        </p:nvSpPr>
        <p:spPr>
          <a:xfrm>
            <a:off x="651353" y="5440481"/>
            <a:ext cx="6576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Built late spring 1985..?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one remembers much about it.. </a:t>
            </a:r>
            <a:r>
              <a:rPr lang="en-US" sz="2400" dirty="0">
                <a:sym typeface="Wingdings" panose="05000000000000000000" pitchFamily="2" charset="2"/>
              </a:rPr>
              <a:t>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0907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23327-6142-CE70-6176-D737AAA48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24700" cy="1325563"/>
          </a:xfrm>
        </p:spPr>
        <p:txBody>
          <a:bodyPr/>
          <a:lstStyle/>
          <a:p>
            <a:r>
              <a:rPr lang="en-US" b="1" dirty="0" err="1"/>
              <a:t>Siggraph</a:t>
            </a:r>
            <a:r>
              <a:rPr lang="en-US" b="1" dirty="0"/>
              <a:t> ‘85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45DF49A-9651-E946-0585-872E34165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365125"/>
            <a:ext cx="2857500" cy="1762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123612-36EB-0841-8FA0-1EA396FFE6A4}"/>
              </a:ext>
            </a:extLst>
          </p:cNvPr>
          <p:cNvSpPr txBox="1"/>
          <p:nvPr/>
        </p:nvSpPr>
        <p:spPr>
          <a:xfrm>
            <a:off x="622300" y="1579747"/>
            <a:ext cx="765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Jeff Hultquist presented our latest paper, last day of the conference, ~3000 attendees: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5A400C-B041-E792-278C-7FE50B191AC1}"/>
              </a:ext>
            </a:extLst>
          </p:cNvPr>
          <p:cNvSpPr txBox="1"/>
          <p:nvPr/>
        </p:nvSpPr>
        <p:spPr>
          <a:xfrm>
            <a:off x="622300" y="2539147"/>
            <a:ext cx="10604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Fast Spheres, Shadows, Textures, Transparencies, and Image Enhancements in Pixel-Planes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904EB7-867F-1F9E-B2E8-9FED8B0C6A7A}"/>
              </a:ext>
            </a:extLst>
          </p:cNvPr>
          <p:cNvSpPr txBox="1"/>
          <p:nvPr/>
        </p:nvSpPr>
        <p:spPr>
          <a:xfrm>
            <a:off x="622300" y="3600977"/>
            <a:ext cx="1120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 Narrow" panose="020B0606020202030204" pitchFamily="34" charset="0"/>
              </a:rPr>
              <a:t>Timing estimates indicate that </a:t>
            </a:r>
            <a:r>
              <a:rPr lang="en-US" sz="1800" b="1" dirty="0">
                <a:latin typeface="Arial Narrow" panose="020B0606020202030204" pitchFamily="34" charset="0"/>
              </a:rPr>
              <a:t>30,000 smooth shaded triangles </a:t>
            </a:r>
            <a:r>
              <a:rPr lang="en-US" sz="1800" dirty="0">
                <a:latin typeface="Arial Narrow" panose="020B0606020202030204" pitchFamily="34" charset="0"/>
              </a:rPr>
              <a:t>can be generated per second, or </a:t>
            </a:r>
            <a:r>
              <a:rPr lang="en-US" sz="1800" b="1" dirty="0">
                <a:latin typeface="Arial Narrow" panose="020B0606020202030204" pitchFamily="34" charset="0"/>
              </a:rPr>
              <a:t>21,000 smooth-shaded and shadowed triangles </a:t>
            </a:r>
            <a:r>
              <a:rPr lang="en-US" sz="1800" dirty="0">
                <a:latin typeface="Arial Narrow" panose="020B0606020202030204" pitchFamily="34" charset="0"/>
              </a:rPr>
              <a:t>can be generated per second, or over </a:t>
            </a:r>
            <a:r>
              <a:rPr lang="en-US" sz="1800" b="1" dirty="0">
                <a:latin typeface="Arial Narrow" panose="020B0606020202030204" pitchFamily="34" charset="0"/>
              </a:rPr>
              <a:t>25,000 shaded spheres </a:t>
            </a:r>
            <a:r>
              <a:rPr lang="en-US" sz="1800" dirty="0">
                <a:latin typeface="Arial Narrow" panose="020B0606020202030204" pitchFamily="34" charset="0"/>
              </a:rPr>
              <a:t>can be generated per second. Image-enhancement by adaptive histogram equalization can be performed within 4 seconds on a 512x512 image.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892AB8-6A8E-4A78-84EE-2CDEAF656FD8}"/>
              </a:ext>
            </a:extLst>
          </p:cNvPr>
          <p:cNvSpPr txBox="1"/>
          <p:nvPr/>
        </p:nvSpPr>
        <p:spPr>
          <a:xfrm>
            <a:off x="622300" y="4692549"/>
            <a:ext cx="10172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Jeff read this… loud guffaw from back of the packed 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(Henry, Fred, John </a:t>
            </a:r>
            <a:r>
              <a:rPr lang="en-US" sz="2400" dirty="0" err="1"/>
              <a:t>Eyles</a:t>
            </a:r>
            <a:r>
              <a:rPr lang="en-US" sz="2400" dirty="0"/>
              <a:t>, several others) caucused after the talk..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..and resolved to build a full-scale machine to answer the doubters!</a:t>
            </a:r>
          </a:p>
        </p:txBody>
      </p:sp>
    </p:spTree>
    <p:extLst>
      <p:ext uri="{BB962C8B-B14F-4D97-AF65-F5344CB8AC3E}">
        <p14:creationId xmlns:p14="http://schemas.microsoft.com/office/powerpoint/2010/main" val="4102283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850FB-D3FD-ED04-9D9A-5130E953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Full-Scale Pixel-Planes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C6B2A-4604-A26C-81BD-8330FD90C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would it take to move beyond “science fair” projects?</a:t>
            </a:r>
          </a:p>
          <a:p>
            <a:r>
              <a:rPr lang="en-US" dirty="0"/>
              <a:t>Most serious problems:</a:t>
            </a:r>
          </a:p>
          <a:p>
            <a:pPr lvl="1"/>
            <a:r>
              <a:rPr lang="en-US" dirty="0"/>
              <a:t>‘Smart’ frame buffer (2,048 custom chips for 512x512 display!)</a:t>
            </a:r>
          </a:p>
          <a:p>
            <a:pPr lvl="1"/>
            <a:r>
              <a:rPr lang="en-US" dirty="0"/>
              <a:t>“Front end” transformation engine:  how to get enough </a:t>
            </a:r>
            <a:r>
              <a:rPr lang="en-US" dirty="0" err="1"/>
              <a:t>Mflops</a:t>
            </a:r>
            <a:r>
              <a:rPr lang="en-US" dirty="0"/>
              <a:t>?!</a:t>
            </a:r>
          </a:p>
          <a:p>
            <a:r>
              <a:rPr lang="en-US" dirty="0"/>
              <a:t>Host of other problems:</a:t>
            </a:r>
          </a:p>
          <a:p>
            <a:pPr lvl="1"/>
            <a:r>
              <a:rPr lang="en-US" dirty="0"/>
              <a:t>System packaging, power, cooling</a:t>
            </a:r>
          </a:p>
          <a:p>
            <a:pPr lvl="1"/>
            <a:r>
              <a:rPr lang="en-US" dirty="0"/>
              <a:t>Custom PCB’s for frame buffer &amp; backplane</a:t>
            </a:r>
          </a:p>
          <a:p>
            <a:pPr lvl="1"/>
            <a:r>
              <a:rPr lang="en-US" dirty="0"/>
              <a:t>Custom logic boards for host interface, video, SIMD </a:t>
            </a:r>
            <a:r>
              <a:rPr lang="en-US" dirty="0" err="1"/>
              <a:t>μcontroller</a:t>
            </a:r>
            <a:endParaRPr lang="en-US" dirty="0"/>
          </a:p>
          <a:p>
            <a:pPr lvl="1"/>
            <a:r>
              <a:rPr lang="en-US" dirty="0"/>
              <a:t>Software!</a:t>
            </a:r>
          </a:p>
        </p:txBody>
      </p:sp>
    </p:spTree>
    <p:extLst>
      <p:ext uri="{BB962C8B-B14F-4D97-AF65-F5344CB8AC3E}">
        <p14:creationId xmlns:p14="http://schemas.microsoft.com/office/powerpoint/2010/main" val="236057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95C2C-DDF1-3AA7-84C9-2B9F45BEA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Pxpl</a:t>
            </a:r>
            <a:r>
              <a:rPr lang="en-US" b="1" dirty="0"/>
              <a:t> Memory Chips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19864-3D8A-4776-22C1-AC7C41A36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160"/>
            <a:ext cx="10515600" cy="49947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 2,048 chips for 512x512 display, we’d need ~ 50-60 </a:t>
            </a:r>
            <a:r>
              <a:rPr lang="en-US" i="1" dirty="0"/>
              <a:t>wafers</a:t>
            </a:r>
          </a:p>
          <a:p>
            <a:r>
              <a:rPr lang="en-US" dirty="0"/>
              <a:t>No budget for this much silicon, so..</a:t>
            </a:r>
          </a:p>
          <a:p>
            <a:r>
              <a:rPr lang="en-US" dirty="0"/>
              <a:t>Pitched full system to John Toole (DARPA PM) @ Fall ‘85 VLSI meeting</a:t>
            </a:r>
          </a:p>
          <a:p>
            <a:r>
              <a:rPr lang="en-US" dirty="0"/>
              <a:t>Amazingly, he was convinced.. devoted most of that year’s MOSIS wafers to us!</a:t>
            </a:r>
          </a:p>
          <a:p>
            <a:r>
              <a:rPr lang="en-US" dirty="0"/>
              <a:t>MCNC also offered to pitch in.  Delivered a few Pxpl4.1’s by early summer 1986</a:t>
            </a:r>
          </a:p>
          <a:p>
            <a:endParaRPr lang="en-US" dirty="0"/>
          </a:p>
          <a:p>
            <a:r>
              <a:rPr lang="en-US" dirty="0"/>
              <a:t>Pxlp4.0 had minor flaw—</a:t>
            </a:r>
            <a:r>
              <a:rPr lang="en-US" dirty="0" err="1"/>
              <a:t>tho</a:t>
            </a:r>
            <a:r>
              <a:rPr lang="en-US" dirty="0"/>
              <a:t> fully testable with workaround</a:t>
            </a:r>
          </a:p>
          <a:p>
            <a:r>
              <a:rPr lang="en-US" dirty="0"/>
              <a:t>Quick re-design to Pxpl4.1</a:t>
            </a:r>
          </a:p>
          <a:p>
            <a:r>
              <a:rPr lang="en-US" dirty="0"/>
              <a:t>New design went straight to wafer fab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C41970-94D6-EF05-F328-F3F2F52604F3}"/>
              </a:ext>
            </a:extLst>
          </p:cNvPr>
          <p:cNvCxnSpPr/>
          <p:nvPr/>
        </p:nvCxnSpPr>
        <p:spPr>
          <a:xfrm>
            <a:off x="3582444" y="4709786"/>
            <a:ext cx="348223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967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8862-69E7-85AC-E422-1F09739E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21" y="219493"/>
            <a:ext cx="3175304" cy="1325563"/>
          </a:xfrm>
        </p:spPr>
        <p:txBody>
          <a:bodyPr/>
          <a:lstStyle/>
          <a:p>
            <a:r>
              <a:rPr lang="en-US" b="1" dirty="0"/>
              <a:t>Chip Testing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9498514-FFAC-D48A-3A23-2D501505FA9A}"/>
              </a:ext>
            </a:extLst>
          </p:cNvPr>
          <p:cNvGrpSpPr/>
          <p:nvPr/>
        </p:nvGrpSpPr>
        <p:grpSpPr>
          <a:xfrm>
            <a:off x="552831" y="2393785"/>
            <a:ext cx="1564482" cy="1558926"/>
            <a:chOff x="4724399" y="1571625"/>
            <a:chExt cx="1564482" cy="155892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CCD7C5E-7FC5-C7E1-1F9D-C647AAFB4F8B}"/>
                </a:ext>
              </a:extLst>
            </p:cNvPr>
            <p:cNvSpPr/>
            <p:nvPr/>
          </p:nvSpPr>
          <p:spPr>
            <a:xfrm>
              <a:off x="4724399" y="1571625"/>
              <a:ext cx="1564482" cy="1558926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5D42F32-F413-F701-D953-4FA806538048}"/>
                </a:ext>
              </a:extLst>
            </p:cNvPr>
            <p:cNvSpPr/>
            <p:nvPr/>
          </p:nvSpPr>
          <p:spPr>
            <a:xfrm>
              <a:off x="4953001" y="18573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0BBE03-4C0F-66DF-1491-944F409BDCC7}"/>
                </a:ext>
              </a:extLst>
            </p:cNvPr>
            <p:cNvSpPr/>
            <p:nvPr/>
          </p:nvSpPr>
          <p:spPr>
            <a:xfrm>
              <a:off x="5087940" y="18573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B19C76-89E5-AD2A-49A0-1CAB213FA69A}"/>
                </a:ext>
              </a:extLst>
            </p:cNvPr>
            <p:cNvSpPr/>
            <p:nvPr/>
          </p:nvSpPr>
          <p:spPr>
            <a:xfrm>
              <a:off x="5221290" y="18573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80E248-C56C-803E-55D1-BB9061FC5796}"/>
                </a:ext>
              </a:extLst>
            </p:cNvPr>
            <p:cNvSpPr/>
            <p:nvPr/>
          </p:nvSpPr>
          <p:spPr>
            <a:xfrm>
              <a:off x="5356229" y="18573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D16458-8B86-B80A-EA89-47B80E28500B}"/>
                </a:ext>
              </a:extLst>
            </p:cNvPr>
            <p:cNvSpPr/>
            <p:nvPr/>
          </p:nvSpPr>
          <p:spPr>
            <a:xfrm>
              <a:off x="5487990" y="18573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0F965B-2AC4-8C88-6767-8855A4E6B312}"/>
                </a:ext>
              </a:extLst>
            </p:cNvPr>
            <p:cNvSpPr/>
            <p:nvPr/>
          </p:nvSpPr>
          <p:spPr>
            <a:xfrm>
              <a:off x="5622929" y="18573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5B21BB-60BE-4A39-9B22-6ED9FDB6B326}"/>
                </a:ext>
              </a:extLst>
            </p:cNvPr>
            <p:cNvSpPr/>
            <p:nvPr/>
          </p:nvSpPr>
          <p:spPr>
            <a:xfrm>
              <a:off x="5753101" y="18573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290694-C85A-5240-EACA-8F5446AA625A}"/>
                </a:ext>
              </a:extLst>
            </p:cNvPr>
            <p:cNvSpPr/>
            <p:nvPr/>
          </p:nvSpPr>
          <p:spPr>
            <a:xfrm>
              <a:off x="5888040" y="18573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CA1734-78EE-E8DE-0898-F994ED9FBC21}"/>
                </a:ext>
              </a:extLst>
            </p:cNvPr>
            <p:cNvSpPr/>
            <p:nvPr/>
          </p:nvSpPr>
          <p:spPr>
            <a:xfrm>
              <a:off x="4951412" y="19812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F2F788-D5E3-8096-1F56-F62AEC06166E}"/>
                </a:ext>
              </a:extLst>
            </p:cNvPr>
            <p:cNvSpPr/>
            <p:nvPr/>
          </p:nvSpPr>
          <p:spPr>
            <a:xfrm>
              <a:off x="5086351" y="19812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F0472E-ECA3-32ED-82AB-30B4565D2A3B}"/>
                </a:ext>
              </a:extLst>
            </p:cNvPr>
            <p:cNvSpPr/>
            <p:nvPr/>
          </p:nvSpPr>
          <p:spPr>
            <a:xfrm>
              <a:off x="5219701" y="19812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40E27C5-A667-A3FC-39A5-13B3DDFC65CD}"/>
                </a:ext>
              </a:extLst>
            </p:cNvPr>
            <p:cNvSpPr/>
            <p:nvPr/>
          </p:nvSpPr>
          <p:spPr>
            <a:xfrm>
              <a:off x="5354640" y="19812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0F77D49-2D89-7FC8-01D4-C9A2ED22873D}"/>
                </a:ext>
              </a:extLst>
            </p:cNvPr>
            <p:cNvSpPr/>
            <p:nvPr/>
          </p:nvSpPr>
          <p:spPr>
            <a:xfrm>
              <a:off x="5486401" y="19812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74C960E-9A1F-E259-E8A6-CBDF60B12BD4}"/>
                </a:ext>
              </a:extLst>
            </p:cNvPr>
            <p:cNvSpPr/>
            <p:nvPr/>
          </p:nvSpPr>
          <p:spPr>
            <a:xfrm>
              <a:off x="5621340" y="19812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25D730-194D-B950-F065-492BEB535EF3}"/>
                </a:ext>
              </a:extLst>
            </p:cNvPr>
            <p:cNvSpPr/>
            <p:nvPr/>
          </p:nvSpPr>
          <p:spPr>
            <a:xfrm>
              <a:off x="5751512" y="19812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AD14E88-0261-F72D-4FEF-9A5D7BCC98F4}"/>
                </a:ext>
              </a:extLst>
            </p:cNvPr>
            <p:cNvSpPr/>
            <p:nvPr/>
          </p:nvSpPr>
          <p:spPr>
            <a:xfrm>
              <a:off x="5886451" y="19812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C4F26F8-E339-9FCA-3B52-F7F87FB75115}"/>
                </a:ext>
              </a:extLst>
            </p:cNvPr>
            <p:cNvSpPr/>
            <p:nvPr/>
          </p:nvSpPr>
          <p:spPr>
            <a:xfrm>
              <a:off x="4951412" y="21050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058943A-806F-2E13-643A-5C9FED744C3A}"/>
                </a:ext>
              </a:extLst>
            </p:cNvPr>
            <p:cNvSpPr/>
            <p:nvPr/>
          </p:nvSpPr>
          <p:spPr>
            <a:xfrm>
              <a:off x="5086351" y="21050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18E6328-C29D-D4FE-2860-9BCD6E10513C}"/>
                </a:ext>
              </a:extLst>
            </p:cNvPr>
            <p:cNvSpPr/>
            <p:nvPr/>
          </p:nvSpPr>
          <p:spPr>
            <a:xfrm>
              <a:off x="5219701" y="21050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0F38D0E-E90B-7D70-B8E1-4807EB291074}"/>
                </a:ext>
              </a:extLst>
            </p:cNvPr>
            <p:cNvSpPr/>
            <p:nvPr/>
          </p:nvSpPr>
          <p:spPr>
            <a:xfrm>
              <a:off x="5354640" y="21050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27629AC-BD5A-8FDC-97F6-B124A46112B0}"/>
                </a:ext>
              </a:extLst>
            </p:cNvPr>
            <p:cNvSpPr/>
            <p:nvPr/>
          </p:nvSpPr>
          <p:spPr>
            <a:xfrm>
              <a:off x="5486401" y="21050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8B07D05-96E8-3DDC-C091-1CF080502795}"/>
                </a:ext>
              </a:extLst>
            </p:cNvPr>
            <p:cNvSpPr/>
            <p:nvPr/>
          </p:nvSpPr>
          <p:spPr>
            <a:xfrm>
              <a:off x="5621340" y="21050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F66AD86-EA8F-AAF5-ABCD-E2AD4ACD66CE}"/>
                </a:ext>
              </a:extLst>
            </p:cNvPr>
            <p:cNvSpPr/>
            <p:nvPr/>
          </p:nvSpPr>
          <p:spPr>
            <a:xfrm>
              <a:off x="5751512" y="21050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3A71369-54F5-B9C9-57BB-829A46CC48F6}"/>
                </a:ext>
              </a:extLst>
            </p:cNvPr>
            <p:cNvSpPr/>
            <p:nvPr/>
          </p:nvSpPr>
          <p:spPr>
            <a:xfrm>
              <a:off x="5886451" y="21050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5ED7B83-9657-18FD-6120-0E6CB730CEA0}"/>
                </a:ext>
              </a:extLst>
            </p:cNvPr>
            <p:cNvSpPr/>
            <p:nvPr/>
          </p:nvSpPr>
          <p:spPr>
            <a:xfrm>
              <a:off x="4952205" y="22288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41A44BE-736C-530D-6726-6D3804D861A5}"/>
                </a:ext>
              </a:extLst>
            </p:cNvPr>
            <p:cNvSpPr/>
            <p:nvPr/>
          </p:nvSpPr>
          <p:spPr>
            <a:xfrm>
              <a:off x="5087144" y="22288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02D2FA-E9DF-8889-AC44-485F91F7B4FA}"/>
                </a:ext>
              </a:extLst>
            </p:cNvPr>
            <p:cNvSpPr/>
            <p:nvPr/>
          </p:nvSpPr>
          <p:spPr>
            <a:xfrm>
              <a:off x="5220494" y="22288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C32BB98-CF00-B8CC-7241-409F06C6376A}"/>
                </a:ext>
              </a:extLst>
            </p:cNvPr>
            <p:cNvSpPr/>
            <p:nvPr/>
          </p:nvSpPr>
          <p:spPr>
            <a:xfrm>
              <a:off x="5355433" y="22288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591FF92-FFB6-3409-C0AA-F21779B8259B}"/>
                </a:ext>
              </a:extLst>
            </p:cNvPr>
            <p:cNvSpPr/>
            <p:nvPr/>
          </p:nvSpPr>
          <p:spPr>
            <a:xfrm>
              <a:off x="5487194" y="22288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E4B8A99-3579-6C8A-F06B-024154B03637}"/>
                </a:ext>
              </a:extLst>
            </p:cNvPr>
            <p:cNvSpPr/>
            <p:nvPr/>
          </p:nvSpPr>
          <p:spPr>
            <a:xfrm>
              <a:off x="5622133" y="22288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22D397D-4B52-4DFB-AE0C-4102E95D42EB}"/>
                </a:ext>
              </a:extLst>
            </p:cNvPr>
            <p:cNvSpPr/>
            <p:nvPr/>
          </p:nvSpPr>
          <p:spPr>
            <a:xfrm>
              <a:off x="5752305" y="22288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333BF00-88CF-1FC8-C249-AFD9C64BAFD4}"/>
                </a:ext>
              </a:extLst>
            </p:cNvPr>
            <p:cNvSpPr/>
            <p:nvPr/>
          </p:nvSpPr>
          <p:spPr>
            <a:xfrm>
              <a:off x="5887244" y="22288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620DFCD-D86B-2540-3AB3-A77F4DB2B370}"/>
                </a:ext>
              </a:extLst>
            </p:cNvPr>
            <p:cNvSpPr/>
            <p:nvPr/>
          </p:nvSpPr>
          <p:spPr>
            <a:xfrm>
              <a:off x="4953793" y="23526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46CC1E6-956D-43AB-0C0A-8992260E9723}"/>
                </a:ext>
              </a:extLst>
            </p:cNvPr>
            <p:cNvSpPr/>
            <p:nvPr/>
          </p:nvSpPr>
          <p:spPr>
            <a:xfrm>
              <a:off x="5088732" y="23526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8C4E208-7C26-13EE-945C-E3244E8F0E41}"/>
                </a:ext>
              </a:extLst>
            </p:cNvPr>
            <p:cNvSpPr/>
            <p:nvPr/>
          </p:nvSpPr>
          <p:spPr>
            <a:xfrm>
              <a:off x="5222082" y="23526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F11FD4C-075C-CB7C-1B61-864D2864D74B}"/>
                </a:ext>
              </a:extLst>
            </p:cNvPr>
            <p:cNvSpPr/>
            <p:nvPr/>
          </p:nvSpPr>
          <p:spPr>
            <a:xfrm>
              <a:off x="5357021" y="23526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5924130-91B1-38F0-B2CC-7A324E22B34F}"/>
                </a:ext>
              </a:extLst>
            </p:cNvPr>
            <p:cNvSpPr/>
            <p:nvPr/>
          </p:nvSpPr>
          <p:spPr>
            <a:xfrm>
              <a:off x="5488782" y="23526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8FEEB32-8C20-2EC2-DE5A-A702F9A237FE}"/>
                </a:ext>
              </a:extLst>
            </p:cNvPr>
            <p:cNvSpPr/>
            <p:nvPr/>
          </p:nvSpPr>
          <p:spPr>
            <a:xfrm>
              <a:off x="5623721" y="23526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660EDE6-A37C-24C2-3B5F-70CB4675B9BC}"/>
                </a:ext>
              </a:extLst>
            </p:cNvPr>
            <p:cNvSpPr/>
            <p:nvPr/>
          </p:nvSpPr>
          <p:spPr>
            <a:xfrm>
              <a:off x="5753893" y="23526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FF0C4E1-CE46-CA04-B5CC-AB5467A1F838}"/>
                </a:ext>
              </a:extLst>
            </p:cNvPr>
            <p:cNvSpPr/>
            <p:nvPr/>
          </p:nvSpPr>
          <p:spPr>
            <a:xfrm>
              <a:off x="5888832" y="23526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EAAB8A0-20EF-E231-1C7D-28A88B3A21D5}"/>
                </a:ext>
              </a:extLst>
            </p:cNvPr>
            <p:cNvSpPr/>
            <p:nvPr/>
          </p:nvSpPr>
          <p:spPr>
            <a:xfrm>
              <a:off x="4954586" y="24765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781506E-C5B8-608F-FA23-0193FD87D97F}"/>
                </a:ext>
              </a:extLst>
            </p:cNvPr>
            <p:cNvSpPr/>
            <p:nvPr/>
          </p:nvSpPr>
          <p:spPr>
            <a:xfrm>
              <a:off x="5089525" y="24765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88A9413-AB3C-D1B8-C009-6494943B1178}"/>
                </a:ext>
              </a:extLst>
            </p:cNvPr>
            <p:cNvSpPr/>
            <p:nvPr/>
          </p:nvSpPr>
          <p:spPr>
            <a:xfrm>
              <a:off x="5222875" y="24765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68225B1-EC0A-3459-C8F2-B01287574BC4}"/>
                </a:ext>
              </a:extLst>
            </p:cNvPr>
            <p:cNvSpPr/>
            <p:nvPr/>
          </p:nvSpPr>
          <p:spPr>
            <a:xfrm>
              <a:off x="5357814" y="24765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F1DC2C-A543-AB19-E7C9-D5BF4D615CCD}"/>
                </a:ext>
              </a:extLst>
            </p:cNvPr>
            <p:cNvSpPr/>
            <p:nvPr/>
          </p:nvSpPr>
          <p:spPr>
            <a:xfrm>
              <a:off x="5489575" y="24765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924E449-0DD3-3624-A9A7-8BD0B3AA7C84}"/>
                </a:ext>
              </a:extLst>
            </p:cNvPr>
            <p:cNvSpPr/>
            <p:nvPr/>
          </p:nvSpPr>
          <p:spPr>
            <a:xfrm>
              <a:off x="5624514" y="24765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852FD84-2DD1-AC42-E7F6-8B02FBC71A6A}"/>
                </a:ext>
              </a:extLst>
            </p:cNvPr>
            <p:cNvSpPr/>
            <p:nvPr/>
          </p:nvSpPr>
          <p:spPr>
            <a:xfrm>
              <a:off x="5754686" y="24765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0A8D453-E635-BA5B-7198-5969B956A74B}"/>
                </a:ext>
              </a:extLst>
            </p:cNvPr>
            <p:cNvSpPr/>
            <p:nvPr/>
          </p:nvSpPr>
          <p:spPr>
            <a:xfrm>
              <a:off x="5889625" y="24765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224CC82-F4E6-AA00-4124-1928E61C7B5D}"/>
                </a:ext>
              </a:extLst>
            </p:cNvPr>
            <p:cNvSpPr/>
            <p:nvPr/>
          </p:nvSpPr>
          <p:spPr>
            <a:xfrm>
              <a:off x="4953793" y="26003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D02C71F-708A-A031-9667-F0BF7E81BAB8}"/>
                </a:ext>
              </a:extLst>
            </p:cNvPr>
            <p:cNvSpPr/>
            <p:nvPr/>
          </p:nvSpPr>
          <p:spPr>
            <a:xfrm>
              <a:off x="5088732" y="26003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C489DB5-E766-27C9-8800-17FAE88313CE}"/>
                </a:ext>
              </a:extLst>
            </p:cNvPr>
            <p:cNvSpPr/>
            <p:nvPr/>
          </p:nvSpPr>
          <p:spPr>
            <a:xfrm>
              <a:off x="5222082" y="26003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9AF4EF2-A57A-0911-3527-F2126043CE62}"/>
                </a:ext>
              </a:extLst>
            </p:cNvPr>
            <p:cNvSpPr/>
            <p:nvPr/>
          </p:nvSpPr>
          <p:spPr>
            <a:xfrm>
              <a:off x="5357021" y="26003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0617784-1F6E-4685-790C-FC8E0A402569}"/>
                </a:ext>
              </a:extLst>
            </p:cNvPr>
            <p:cNvSpPr/>
            <p:nvPr/>
          </p:nvSpPr>
          <p:spPr>
            <a:xfrm>
              <a:off x="5488782" y="26003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831FBDF-73C7-E8EA-E0FB-1E2000712D90}"/>
                </a:ext>
              </a:extLst>
            </p:cNvPr>
            <p:cNvSpPr/>
            <p:nvPr/>
          </p:nvSpPr>
          <p:spPr>
            <a:xfrm>
              <a:off x="5623721" y="26003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786BC3C-A803-8653-A315-54466910FA9E}"/>
                </a:ext>
              </a:extLst>
            </p:cNvPr>
            <p:cNvSpPr/>
            <p:nvPr/>
          </p:nvSpPr>
          <p:spPr>
            <a:xfrm>
              <a:off x="5753893" y="26003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F00CAFC-7385-5C9B-6B14-6FA6C3A5098E}"/>
                </a:ext>
              </a:extLst>
            </p:cNvPr>
            <p:cNvSpPr/>
            <p:nvPr/>
          </p:nvSpPr>
          <p:spPr>
            <a:xfrm>
              <a:off x="5888832" y="26003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A5AB5B8-6C69-1B24-84BC-AED6DBC8A837}"/>
                </a:ext>
              </a:extLst>
            </p:cNvPr>
            <p:cNvSpPr/>
            <p:nvPr/>
          </p:nvSpPr>
          <p:spPr>
            <a:xfrm>
              <a:off x="4954586" y="27241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1C24E50-8BD5-3287-624D-55FAF078F624}"/>
                </a:ext>
              </a:extLst>
            </p:cNvPr>
            <p:cNvSpPr/>
            <p:nvPr/>
          </p:nvSpPr>
          <p:spPr>
            <a:xfrm>
              <a:off x="5089525" y="27241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E9BDCBC-B250-4335-6B46-32395FBF2057}"/>
                </a:ext>
              </a:extLst>
            </p:cNvPr>
            <p:cNvSpPr/>
            <p:nvPr/>
          </p:nvSpPr>
          <p:spPr>
            <a:xfrm>
              <a:off x="5222875" y="27241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739A6CA-04DF-865B-CDB8-CA33FBAE8398}"/>
                </a:ext>
              </a:extLst>
            </p:cNvPr>
            <p:cNvSpPr/>
            <p:nvPr/>
          </p:nvSpPr>
          <p:spPr>
            <a:xfrm>
              <a:off x="5357814" y="27241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16B842E-677F-16CB-44CC-659036BFADED}"/>
                </a:ext>
              </a:extLst>
            </p:cNvPr>
            <p:cNvSpPr/>
            <p:nvPr/>
          </p:nvSpPr>
          <p:spPr>
            <a:xfrm>
              <a:off x="5489575" y="27241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C74595F-A5AE-4E10-6956-34AA67481E7A}"/>
                </a:ext>
              </a:extLst>
            </p:cNvPr>
            <p:cNvSpPr/>
            <p:nvPr/>
          </p:nvSpPr>
          <p:spPr>
            <a:xfrm>
              <a:off x="5624514" y="27241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F5D06AA-B5E1-81D2-7479-37E688BC369E}"/>
                </a:ext>
              </a:extLst>
            </p:cNvPr>
            <p:cNvSpPr/>
            <p:nvPr/>
          </p:nvSpPr>
          <p:spPr>
            <a:xfrm>
              <a:off x="5754686" y="27241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1C58147-94BA-6856-E48A-32AF70297F1F}"/>
                </a:ext>
              </a:extLst>
            </p:cNvPr>
            <p:cNvSpPr/>
            <p:nvPr/>
          </p:nvSpPr>
          <p:spPr>
            <a:xfrm>
              <a:off x="5889625" y="27241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AC476D7-32C6-DA00-C9D5-547E06F05AEB}"/>
                </a:ext>
              </a:extLst>
            </p:cNvPr>
            <p:cNvSpPr/>
            <p:nvPr/>
          </p:nvSpPr>
          <p:spPr>
            <a:xfrm>
              <a:off x="5087545" y="28479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95EA0AB-28DC-1A30-1553-3C75C39AE3CD}"/>
                </a:ext>
              </a:extLst>
            </p:cNvPr>
            <p:cNvSpPr/>
            <p:nvPr/>
          </p:nvSpPr>
          <p:spPr>
            <a:xfrm>
              <a:off x="5220895" y="28479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ED1BCAD-D963-7889-D737-06814C163B20}"/>
                </a:ext>
              </a:extLst>
            </p:cNvPr>
            <p:cNvSpPr/>
            <p:nvPr/>
          </p:nvSpPr>
          <p:spPr>
            <a:xfrm>
              <a:off x="5355834" y="28479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233FEB0-14D4-0080-1498-6F40A09F5999}"/>
                </a:ext>
              </a:extLst>
            </p:cNvPr>
            <p:cNvSpPr/>
            <p:nvPr/>
          </p:nvSpPr>
          <p:spPr>
            <a:xfrm>
              <a:off x="5487595" y="28479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654FF8B-3EA9-9DA5-105F-EC8D48901B8A}"/>
                </a:ext>
              </a:extLst>
            </p:cNvPr>
            <p:cNvSpPr/>
            <p:nvPr/>
          </p:nvSpPr>
          <p:spPr>
            <a:xfrm>
              <a:off x="5622534" y="28479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3BA2D97-E63C-699E-0137-0E590E46E6C5}"/>
                </a:ext>
              </a:extLst>
            </p:cNvPr>
            <p:cNvSpPr/>
            <p:nvPr/>
          </p:nvSpPr>
          <p:spPr>
            <a:xfrm>
              <a:off x="5752706" y="28479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2C3591E-C8E7-45D1-B228-D41DED87C04D}"/>
                </a:ext>
              </a:extLst>
            </p:cNvPr>
            <p:cNvSpPr/>
            <p:nvPr/>
          </p:nvSpPr>
          <p:spPr>
            <a:xfrm>
              <a:off x="5086351" y="17335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AE84B67-75A5-D53C-4964-FEE1A7E27857}"/>
                </a:ext>
              </a:extLst>
            </p:cNvPr>
            <p:cNvSpPr/>
            <p:nvPr/>
          </p:nvSpPr>
          <p:spPr>
            <a:xfrm>
              <a:off x="5219701" y="17335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AF297C3-FE30-9CD6-D868-EE461E648841}"/>
                </a:ext>
              </a:extLst>
            </p:cNvPr>
            <p:cNvSpPr/>
            <p:nvPr/>
          </p:nvSpPr>
          <p:spPr>
            <a:xfrm>
              <a:off x="5354640" y="17335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784D6B9-2868-D664-F211-BD68176E4F9F}"/>
                </a:ext>
              </a:extLst>
            </p:cNvPr>
            <p:cNvSpPr/>
            <p:nvPr/>
          </p:nvSpPr>
          <p:spPr>
            <a:xfrm>
              <a:off x="5486401" y="17335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CF4A3AE-9ACE-AD75-A0C6-029A88AB384A}"/>
                </a:ext>
              </a:extLst>
            </p:cNvPr>
            <p:cNvSpPr/>
            <p:nvPr/>
          </p:nvSpPr>
          <p:spPr>
            <a:xfrm>
              <a:off x="5621340" y="17335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ECCCA1A-1158-2F63-47F4-40D845D02EF9}"/>
                </a:ext>
              </a:extLst>
            </p:cNvPr>
            <p:cNvSpPr/>
            <p:nvPr/>
          </p:nvSpPr>
          <p:spPr>
            <a:xfrm>
              <a:off x="5751512" y="17335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AA84CC3-5FE6-9431-18C2-A5094F425D1B}"/>
                </a:ext>
              </a:extLst>
            </p:cNvPr>
            <p:cNvSpPr/>
            <p:nvPr/>
          </p:nvSpPr>
          <p:spPr>
            <a:xfrm>
              <a:off x="6019801" y="21050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255773C-5AC3-15DC-973C-3F88B4682839}"/>
                </a:ext>
              </a:extLst>
            </p:cNvPr>
            <p:cNvSpPr/>
            <p:nvPr/>
          </p:nvSpPr>
          <p:spPr>
            <a:xfrm>
              <a:off x="6020594" y="22288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7EF6A83A-034B-BC8F-5F35-871D4A69A966}"/>
                </a:ext>
              </a:extLst>
            </p:cNvPr>
            <p:cNvSpPr/>
            <p:nvPr/>
          </p:nvSpPr>
          <p:spPr>
            <a:xfrm>
              <a:off x="6022182" y="23526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294F8D1-15F8-26B0-BE69-1C03CC9CA16C}"/>
                </a:ext>
              </a:extLst>
            </p:cNvPr>
            <p:cNvSpPr/>
            <p:nvPr/>
          </p:nvSpPr>
          <p:spPr>
            <a:xfrm>
              <a:off x="6022975" y="24765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6C7620F-EE66-4BE4-0FA0-C166D16B1E39}"/>
                </a:ext>
              </a:extLst>
            </p:cNvPr>
            <p:cNvSpPr/>
            <p:nvPr/>
          </p:nvSpPr>
          <p:spPr>
            <a:xfrm>
              <a:off x="4815682" y="210502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343F9B3-92C2-76AE-CECA-C202E051B88B}"/>
                </a:ext>
              </a:extLst>
            </p:cNvPr>
            <p:cNvSpPr/>
            <p:nvPr/>
          </p:nvSpPr>
          <p:spPr>
            <a:xfrm>
              <a:off x="4816475" y="222885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388E05A-7622-82FE-90DA-6AC252F5E892}"/>
                </a:ext>
              </a:extLst>
            </p:cNvPr>
            <p:cNvSpPr/>
            <p:nvPr/>
          </p:nvSpPr>
          <p:spPr>
            <a:xfrm>
              <a:off x="4818063" y="2352675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7ACECC09-472E-0073-1F5F-8F6D426569A1}"/>
                </a:ext>
              </a:extLst>
            </p:cNvPr>
            <p:cNvSpPr/>
            <p:nvPr/>
          </p:nvSpPr>
          <p:spPr>
            <a:xfrm>
              <a:off x="4818856" y="2476500"/>
              <a:ext cx="133350" cy="1238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A14224-AC1C-9DAB-7BBE-A654EBEC2193}"/>
              </a:ext>
            </a:extLst>
          </p:cNvPr>
          <p:cNvSpPr/>
          <p:nvPr/>
        </p:nvSpPr>
        <p:spPr>
          <a:xfrm>
            <a:off x="2665257" y="2592795"/>
            <a:ext cx="1017363" cy="1244601"/>
          </a:xfrm>
          <a:prstGeom prst="rect">
            <a:avLst/>
          </a:prstGeom>
          <a:solidFill>
            <a:schemeClr val="bg2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Wafer Test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12E16941-4810-E5DB-5A30-CAB11CDB85AB}"/>
              </a:ext>
            </a:extLst>
          </p:cNvPr>
          <p:cNvCxnSpPr>
            <a:cxnSpLocks/>
          </p:cNvCxnSpPr>
          <p:nvPr/>
        </p:nvCxnSpPr>
        <p:spPr>
          <a:xfrm>
            <a:off x="2204340" y="3215096"/>
            <a:ext cx="41757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3B3559F6-5B73-3D1F-B68B-0C30F01FA683}"/>
              </a:ext>
            </a:extLst>
          </p:cNvPr>
          <p:cNvCxnSpPr/>
          <p:nvPr/>
        </p:nvCxnSpPr>
        <p:spPr>
          <a:xfrm>
            <a:off x="3789681" y="3236747"/>
            <a:ext cx="51435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7D890050-852B-4ABD-6B6E-0593379A373A}"/>
              </a:ext>
            </a:extLst>
          </p:cNvPr>
          <p:cNvGrpSpPr/>
          <p:nvPr/>
        </p:nvGrpSpPr>
        <p:grpSpPr>
          <a:xfrm>
            <a:off x="4411092" y="2393785"/>
            <a:ext cx="1564482" cy="1558926"/>
            <a:chOff x="7685088" y="2022475"/>
            <a:chExt cx="1564482" cy="1558926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FBB2C33-6C08-E56E-63B6-591041B7E067}"/>
                </a:ext>
              </a:extLst>
            </p:cNvPr>
            <p:cNvGrpSpPr/>
            <p:nvPr/>
          </p:nvGrpSpPr>
          <p:grpSpPr>
            <a:xfrm>
              <a:off x="7685088" y="2022475"/>
              <a:ext cx="1564482" cy="1558926"/>
              <a:chOff x="4724399" y="1571625"/>
              <a:chExt cx="1564482" cy="1558926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C5D421D4-B3A6-42D5-6A6A-FA38D419BC3E}"/>
                  </a:ext>
                </a:extLst>
              </p:cNvPr>
              <p:cNvSpPr/>
              <p:nvPr/>
            </p:nvSpPr>
            <p:spPr>
              <a:xfrm>
                <a:off x="4724399" y="1571625"/>
                <a:ext cx="1564482" cy="1558926"/>
              </a:xfrm>
              <a:prstGeom prst="ellipse">
                <a:avLst/>
              </a:prstGeom>
              <a:no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A72B14FE-E62B-690A-0FB2-BF4FBC405A37}"/>
                  </a:ext>
                </a:extLst>
              </p:cNvPr>
              <p:cNvSpPr/>
              <p:nvPr/>
            </p:nvSpPr>
            <p:spPr>
              <a:xfrm>
                <a:off x="4953001" y="18573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D712F16-39BE-DD1E-8A59-A124486B75F3}"/>
                  </a:ext>
                </a:extLst>
              </p:cNvPr>
              <p:cNvSpPr/>
              <p:nvPr/>
            </p:nvSpPr>
            <p:spPr>
              <a:xfrm>
                <a:off x="5087940" y="18573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11E46AA5-00B7-29CC-5005-08F8222E3CB4}"/>
                  </a:ext>
                </a:extLst>
              </p:cNvPr>
              <p:cNvSpPr/>
              <p:nvPr/>
            </p:nvSpPr>
            <p:spPr>
              <a:xfrm>
                <a:off x="5221290" y="18573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7F9CF559-25F1-62C7-41B0-3E54ECE167C2}"/>
                  </a:ext>
                </a:extLst>
              </p:cNvPr>
              <p:cNvSpPr/>
              <p:nvPr/>
            </p:nvSpPr>
            <p:spPr>
              <a:xfrm>
                <a:off x="5356229" y="18573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5EFD0E80-B78A-20C7-5ACC-06C0FAB81C98}"/>
                  </a:ext>
                </a:extLst>
              </p:cNvPr>
              <p:cNvSpPr/>
              <p:nvPr/>
            </p:nvSpPr>
            <p:spPr>
              <a:xfrm>
                <a:off x="5487990" y="18573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3290C3A-662E-F395-5432-23FA9CBC1DE9}"/>
                  </a:ext>
                </a:extLst>
              </p:cNvPr>
              <p:cNvSpPr/>
              <p:nvPr/>
            </p:nvSpPr>
            <p:spPr>
              <a:xfrm>
                <a:off x="5622929" y="18573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9FFD00E7-4CBE-96BA-8E19-7205E5A3DE11}"/>
                  </a:ext>
                </a:extLst>
              </p:cNvPr>
              <p:cNvSpPr/>
              <p:nvPr/>
            </p:nvSpPr>
            <p:spPr>
              <a:xfrm>
                <a:off x="5753101" y="18573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8E822333-F74C-3B7B-F45C-F8A0E8D4D941}"/>
                  </a:ext>
                </a:extLst>
              </p:cNvPr>
              <p:cNvSpPr/>
              <p:nvPr/>
            </p:nvSpPr>
            <p:spPr>
              <a:xfrm>
                <a:off x="5888040" y="18573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AB84F045-7354-C12D-3EC4-B279CB626A66}"/>
                  </a:ext>
                </a:extLst>
              </p:cNvPr>
              <p:cNvSpPr/>
              <p:nvPr/>
            </p:nvSpPr>
            <p:spPr>
              <a:xfrm>
                <a:off x="4951412" y="19812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827B5D6B-28A0-6710-94B7-C374E3434DF3}"/>
                  </a:ext>
                </a:extLst>
              </p:cNvPr>
              <p:cNvSpPr/>
              <p:nvPr/>
            </p:nvSpPr>
            <p:spPr>
              <a:xfrm>
                <a:off x="5086351" y="19812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4C47E59E-F6E4-836D-A784-2801859341A3}"/>
                  </a:ext>
                </a:extLst>
              </p:cNvPr>
              <p:cNvSpPr/>
              <p:nvPr/>
            </p:nvSpPr>
            <p:spPr>
              <a:xfrm>
                <a:off x="5219701" y="19812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EA1B7F1-DFCF-8D6A-833C-423FD3A41070}"/>
                  </a:ext>
                </a:extLst>
              </p:cNvPr>
              <p:cNvSpPr/>
              <p:nvPr/>
            </p:nvSpPr>
            <p:spPr>
              <a:xfrm>
                <a:off x="5354640" y="19812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44CA3C9-462E-76E7-01F1-3AED1CDABD67}"/>
                  </a:ext>
                </a:extLst>
              </p:cNvPr>
              <p:cNvSpPr/>
              <p:nvPr/>
            </p:nvSpPr>
            <p:spPr>
              <a:xfrm>
                <a:off x="5486401" y="19812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56A5D2E-FBF3-5BC6-6D93-8BF0CD27BEE2}"/>
                  </a:ext>
                </a:extLst>
              </p:cNvPr>
              <p:cNvSpPr/>
              <p:nvPr/>
            </p:nvSpPr>
            <p:spPr>
              <a:xfrm>
                <a:off x="5621340" y="19812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F4D29AC3-4E13-AF65-2E6E-F0A4AC5AE1BB}"/>
                  </a:ext>
                </a:extLst>
              </p:cNvPr>
              <p:cNvSpPr/>
              <p:nvPr/>
            </p:nvSpPr>
            <p:spPr>
              <a:xfrm>
                <a:off x="5751512" y="19812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4E7E3DDE-16D8-B4D2-8D2B-EA75135CE1A8}"/>
                  </a:ext>
                </a:extLst>
              </p:cNvPr>
              <p:cNvSpPr/>
              <p:nvPr/>
            </p:nvSpPr>
            <p:spPr>
              <a:xfrm>
                <a:off x="5886451" y="19812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9944D1A9-4E7E-DE35-4BD1-203F695E7E9D}"/>
                  </a:ext>
                </a:extLst>
              </p:cNvPr>
              <p:cNvSpPr/>
              <p:nvPr/>
            </p:nvSpPr>
            <p:spPr>
              <a:xfrm>
                <a:off x="4951412" y="21050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D565E2E-AAA3-FE5A-412B-457DB21DB937}"/>
                  </a:ext>
                </a:extLst>
              </p:cNvPr>
              <p:cNvSpPr/>
              <p:nvPr/>
            </p:nvSpPr>
            <p:spPr>
              <a:xfrm>
                <a:off x="5086351" y="21050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B6666B68-E9A5-E8FB-B5B9-9CB957A42B31}"/>
                  </a:ext>
                </a:extLst>
              </p:cNvPr>
              <p:cNvSpPr/>
              <p:nvPr/>
            </p:nvSpPr>
            <p:spPr>
              <a:xfrm>
                <a:off x="5219701" y="21050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981907DC-EB0A-8715-C25B-D49B7C4A5A56}"/>
                  </a:ext>
                </a:extLst>
              </p:cNvPr>
              <p:cNvSpPr/>
              <p:nvPr/>
            </p:nvSpPr>
            <p:spPr>
              <a:xfrm>
                <a:off x="5354640" y="21050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9154759C-07E2-ED09-5769-E2ABC8B4DE44}"/>
                  </a:ext>
                </a:extLst>
              </p:cNvPr>
              <p:cNvSpPr/>
              <p:nvPr/>
            </p:nvSpPr>
            <p:spPr>
              <a:xfrm>
                <a:off x="5486401" y="21050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BFEE573F-3B74-2B44-DB0D-AC77EBD1CB3C}"/>
                  </a:ext>
                </a:extLst>
              </p:cNvPr>
              <p:cNvSpPr/>
              <p:nvPr/>
            </p:nvSpPr>
            <p:spPr>
              <a:xfrm>
                <a:off x="5621340" y="21050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777F3BE6-5D52-845D-9995-83AC34AA10DC}"/>
                  </a:ext>
                </a:extLst>
              </p:cNvPr>
              <p:cNvSpPr/>
              <p:nvPr/>
            </p:nvSpPr>
            <p:spPr>
              <a:xfrm>
                <a:off x="5751512" y="21050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D26F544-08CD-8416-5F96-9B0744639EE0}"/>
                  </a:ext>
                </a:extLst>
              </p:cNvPr>
              <p:cNvSpPr/>
              <p:nvPr/>
            </p:nvSpPr>
            <p:spPr>
              <a:xfrm>
                <a:off x="5886451" y="21050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57B3F1A9-1764-0A24-AEA0-947EF6BF4D82}"/>
                  </a:ext>
                </a:extLst>
              </p:cNvPr>
              <p:cNvSpPr/>
              <p:nvPr/>
            </p:nvSpPr>
            <p:spPr>
              <a:xfrm>
                <a:off x="4952205" y="22288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E8333534-24D6-3D32-AEEA-C729CC9578C7}"/>
                  </a:ext>
                </a:extLst>
              </p:cNvPr>
              <p:cNvSpPr/>
              <p:nvPr/>
            </p:nvSpPr>
            <p:spPr>
              <a:xfrm>
                <a:off x="5087144" y="22288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3BC6F47E-870E-F98B-D54E-23D45C9F0217}"/>
                  </a:ext>
                </a:extLst>
              </p:cNvPr>
              <p:cNvSpPr/>
              <p:nvPr/>
            </p:nvSpPr>
            <p:spPr>
              <a:xfrm>
                <a:off x="5220494" y="22288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8AD3705-67AE-14C9-D7E5-6C3DA956DA89}"/>
                  </a:ext>
                </a:extLst>
              </p:cNvPr>
              <p:cNvSpPr/>
              <p:nvPr/>
            </p:nvSpPr>
            <p:spPr>
              <a:xfrm>
                <a:off x="5355433" y="22288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847BB8A-810D-6E59-89D9-A479FEFC8610}"/>
                  </a:ext>
                </a:extLst>
              </p:cNvPr>
              <p:cNvSpPr/>
              <p:nvPr/>
            </p:nvSpPr>
            <p:spPr>
              <a:xfrm>
                <a:off x="5487194" y="22288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455402D7-B2F1-46A1-6410-3B8727CE4A54}"/>
                  </a:ext>
                </a:extLst>
              </p:cNvPr>
              <p:cNvSpPr/>
              <p:nvPr/>
            </p:nvSpPr>
            <p:spPr>
              <a:xfrm>
                <a:off x="5622133" y="22288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2877225-AE3C-9BBA-0B2E-51FEF816C728}"/>
                  </a:ext>
                </a:extLst>
              </p:cNvPr>
              <p:cNvSpPr/>
              <p:nvPr/>
            </p:nvSpPr>
            <p:spPr>
              <a:xfrm>
                <a:off x="5752305" y="22288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B1C83F79-86C9-032D-962E-170DF7F149D2}"/>
                  </a:ext>
                </a:extLst>
              </p:cNvPr>
              <p:cNvSpPr/>
              <p:nvPr/>
            </p:nvSpPr>
            <p:spPr>
              <a:xfrm>
                <a:off x="5887244" y="22288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85D22D41-AD21-3138-58F7-7BCCC3751B21}"/>
                  </a:ext>
                </a:extLst>
              </p:cNvPr>
              <p:cNvSpPr/>
              <p:nvPr/>
            </p:nvSpPr>
            <p:spPr>
              <a:xfrm>
                <a:off x="4953793" y="23526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9D31CCD-356A-3604-578C-973A6934A326}"/>
                  </a:ext>
                </a:extLst>
              </p:cNvPr>
              <p:cNvSpPr/>
              <p:nvPr/>
            </p:nvSpPr>
            <p:spPr>
              <a:xfrm>
                <a:off x="5088732" y="23526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5D7D624A-EDCC-5A3D-8520-FFC4A14EDCA9}"/>
                  </a:ext>
                </a:extLst>
              </p:cNvPr>
              <p:cNvSpPr/>
              <p:nvPr/>
            </p:nvSpPr>
            <p:spPr>
              <a:xfrm>
                <a:off x="5222082" y="23526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9EDE762-D802-94AD-D75F-11E31FEDE362}"/>
                  </a:ext>
                </a:extLst>
              </p:cNvPr>
              <p:cNvSpPr/>
              <p:nvPr/>
            </p:nvSpPr>
            <p:spPr>
              <a:xfrm>
                <a:off x="5357021" y="23526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634F3411-12E0-9001-5325-38305BABC230}"/>
                  </a:ext>
                </a:extLst>
              </p:cNvPr>
              <p:cNvSpPr/>
              <p:nvPr/>
            </p:nvSpPr>
            <p:spPr>
              <a:xfrm>
                <a:off x="5488782" y="23526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B030A866-517A-1D24-494D-424BF277C178}"/>
                  </a:ext>
                </a:extLst>
              </p:cNvPr>
              <p:cNvSpPr/>
              <p:nvPr/>
            </p:nvSpPr>
            <p:spPr>
              <a:xfrm>
                <a:off x="5623721" y="23526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5BF4EFE1-D2FC-0D14-7C3C-23529FE690AF}"/>
                  </a:ext>
                </a:extLst>
              </p:cNvPr>
              <p:cNvSpPr/>
              <p:nvPr/>
            </p:nvSpPr>
            <p:spPr>
              <a:xfrm>
                <a:off x="5753893" y="23526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652CEC2-A6EE-7410-4728-2F50F1470F0C}"/>
                  </a:ext>
                </a:extLst>
              </p:cNvPr>
              <p:cNvSpPr/>
              <p:nvPr/>
            </p:nvSpPr>
            <p:spPr>
              <a:xfrm>
                <a:off x="5888832" y="23526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A537C58B-FFA9-A354-27C6-E44EE05FEE02}"/>
                  </a:ext>
                </a:extLst>
              </p:cNvPr>
              <p:cNvSpPr/>
              <p:nvPr/>
            </p:nvSpPr>
            <p:spPr>
              <a:xfrm>
                <a:off x="4954586" y="24765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72496340-F7FD-917B-6361-6169F0E245F5}"/>
                  </a:ext>
                </a:extLst>
              </p:cNvPr>
              <p:cNvSpPr/>
              <p:nvPr/>
            </p:nvSpPr>
            <p:spPr>
              <a:xfrm>
                <a:off x="5089525" y="24765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15D90147-ADB5-4B90-ECC1-1C654DD658F8}"/>
                  </a:ext>
                </a:extLst>
              </p:cNvPr>
              <p:cNvSpPr/>
              <p:nvPr/>
            </p:nvSpPr>
            <p:spPr>
              <a:xfrm>
                <a:off x="5222875" y="24765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98EDAC9-E06B-2E64-A38F-A00DBEC6FEF1}"/>
                  </a:ext>
                </a:extLst>
              </p:cNvPr>
              <p:cNvSpPr/>
              <p:nvPr/>
            </p:nvSpPr>
            <p:spPr>
              <a:xfrm>
                <a:off x="5357814" y="24765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2229F0CC-BBD6-AA0B-5ADD-787A2D81E90F}"/>
                  </a:ext>
                </a:extLst>
              </p:cNvPr>
              <p:cNvSpPr/>
              <p:nvPr/>
            </p:nvSpPr>
            <p:spPr>
              <a:xfrm>
                <a:off x="5489575" y="24765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96F29449-8281-CD92-EBB3-1B4614CF2A6F}"/>
                  </a:ext>
                </a:extLst>
              </p:cNvPr>
              <p:cNvSpPr/>
              <p:nvPr/>
            </p:nvSpPr>
            <p:spPr>
              <a:xfrm>
                <a:off x="5624514" y="24765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D5E4C790-692E-725A-48B4-C8DA6269C2E4}"/>
                  </a:ext>
                </a:extLst>
              </p:cNvPr>
              <p:cNvSpPr/>
              <p:nvPr/>
            </p:nvSpPr>
            <p:spPr>
              <a:xfrm>
                <a:off x="5754686" y="24765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E6953386-C267-7178-DD62-C99C2168518B}"/>
                  </a:ext>
                </a:extLst>
              </p:cNvPr>
              <p:cNvSpPr/>
              <p:nvPr/>
            </p:nvSpPr>
            <p:spPr>
              <a:xfrm>
                <a:off x="5889625" y="24765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C2D92576-DCFA-953A-B4A4-1F6D43428CDF}"/>
                  </a:ext>
                </a:extLst>
              </p:cNvPr>
              <p:cNvSpPr/>
              <p:nvPr/>
            </p:nvSpPr>
            <p:spPr>
              <a:xfrm>
                <a:off x="4953793" y="26003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5EFEF7BE-8B09-1DC4-5DE6-6F65001CBB55}"/>
                  </a:ext>
                </a:extLst>
              </p:cNvPr>
              <p:cNvSpPr/>
              <p:nvPr/>
            </p:nvSpPr>
            <p:spPr>
              <a:xfrm>
                <a:off x="5088732" y="26003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700F705F-ACE2-7827-8744-99634C685C5D}"/>
                  </a:ext>
                </a:extLst>
              </p:cNvPr>
              <p:cNvSpPr/>
              <p:nvPr/>
            </p:nvSpPr>
            <p:spPr>
              <a:xfrm>
                <a:off x="5222082" y="26003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E812466-22D0-4C5E-A53F-919FA335CFDE}"/>
                  </a:ext>
                </a:extLst>
              </p:cNvPr>
              <p:cNvSpPr/>
              <p:nvPr/>
            </p:nvSpPr>
            <p:spPr>
              <a:xfrm>
                <a:off x="5357021" y="26003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6D3926EE-4532-AA2C-E587-7912AF23C14C}"/>
                  </a:ext>
                </a:extLst>
              </p:cNvPr>
              <p:cNvSpPr/>
              <p:nvPr/>
            </p:nvSpPr>
            <p:spPr>
              <a:xfrm>
                <a:off x="5488782" y="26003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D85AE690-94DB-A9E0-0D72-C783F4370464}"/>
                  </a:ext>
                </a:extLst>
              </p:cNvPr>
              <p:cNvSpPr/>
              <p:nvPr/>
            </p:nvSpPr>
            <p:spPr>
              <a:xfrm>
                <a:off x="5623721" y="26003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D29EFE6B-C12D-9F2C-DF0A-3F92B2FBB176}"/>
                  </a:ext>
                </a:extLst>
              </p:cNvPr>
              <p:cNvSpPr/>
              <p:nvPr/>
            </p:nvSpPr>
            <p:spPr>
              <a:xfrm>
                <a:off x="5753893" y="26003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C73F2937-7D30-B8E7-5F33-9192372C11FC}"/>
                  </a:ext>
                </a:extLst>
              </p:cNvPr>
              <p:cNvSpPr/>
              <p:nvPr/>
            </p:nvSpPr>
            <p:spPr>
              <a:xfrm>
                <a:off x="5888832" y="26003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5E1576B6-6E16-1FA2-8682-05873E4C6ADF}"/>
                  </a:ext>
                </a:extLst>
              </p:cNvPr>
              <p:cNvSpPr/>
              <p:nvPr/>
            </p:nvSpPr>
            <p:spPr>
              <a:xfrm>
                <a:off x="4954586" y="27241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36953FC0-87F5-C198-9DC7-9A96143C4C2E}"/>
                  </a:ext>
                </a:extLst>
              </p:cNvPr>
              <p:cNvSpPr/>
              <p:nvPr/>
            </p:nvSpPr>
            <p:spPr>
              <a:xfrm>
                <a:off x="5089525" y="27241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8ECAD04A-23FA-74FB-11E6-E7124E3E702C}"/>
                  </a:ext>
                </a:extLst>
              </p:cNvPr>
              <p:cNvSpPr/>
              <p:nvPr/>
            </p:nvSpPr>
            <p:spPr>
              <a:xfrm>
                <a:off x="5222875" y="27241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9C7CDA6F-3871-F208-7BFA-82641AFFF446}"/>
                  </a:ext>
                </a:extLst>
              </p:cNvPr>
              <p:cNvSpPr/>
              <p:nvPr/>
            </p:nvSpPr>
            <p:spPr>
              <a:xfrm>
                <a:off x="5357814" y="27241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8A523B0C-A1A2-4851-C39A-B5988E704D0C}"/>
                  </a:ext>
                </a:extLst>
              </p:cNvPr>
              <p:cNvSpPr/>
              <p:nvPr/>
            </p:nvSpPr>
            <p:spPr>
              <a:xfrm>
                <a:off x="5489575" y="27241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1848824F-A178-503F-92F4-46E60BBAE2CC}"/>
                  </a:ext>
                </a:extLst>
              </p:cNvPr>
              <p:cNvSpPr/>
              <p:nvPr/>
            </p:nvSpPr>
            <p:spPr>
              <a:xfrm>
                <a:off x="5624514" y="27241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E49FF011-8EBF-ADF3-2F43-9055C68CAAA4}"/>
                  </a:ext>
                </a:extLst>
              </p:cNvPr>
              <p:cNvSpPr/>
              <p:nvPr/>
            </p:nvSpPr>
            <p:spPr>
              <a:xfrm>
                <a:off x="5754686" y="27241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FF511B32-1703-2E73-FF29-F2497F82E68C}"/>
                  </a:ext>
                </a:extLst>
              </p:cNvPr>
              <p:cNvSpPr/>
              <p:nvPr/>
            </p:nvSpPr>
            <p:spPr>
              <a:xfrm>
                <a:off x="5889625" y="27241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A0DE3FD9-51C1-7D8E-1CE2-5E4041EB4A02}"/>
                  </a:ext>
                </a:extLst>
              </p:cNvPr>
              <p:cNvSpPr/>
              <p:nvPr/>
            </p:nvSpPr>
            <p:spPr>
              <a:xfrm>
                <a:off x="5087545" y="28479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56589EA-252C-54DC-47B8-C08E6332353A}"/>
                  </a:ext>
                </a:extLst>
              </p:cNvPr>
              <p:cNvSpPr/>
              <p:nvPr/>
            </p:nvSpPr>
            <p:spPr>
              <a:xfrm>
                <a:off x="5220895" y="28479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12E8F0B-68CA-2FAA-0C3B-25AA3F893BBA}"/>
                  </a:ext>
                </a:extLst>
              </p:cNvPr>
              <p:cNvSpPr/>
              <p:nvPr/>
            </p:nvSpPr>
            <p:spPr>
              <a:xfrm>
                <a:off x="5355834" y="28479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A00B4613-287B-D958-7851-7F1C59572C46}"/>
                  </a:ext>
                </a:extLst>
              </p:cNvPr>
              <p:cNvSpPr/>
              <p:nvPr/>
            </p:nvSpPr>
            <p:spPr>
              <a:xfrm>
                <a:off x="5487595" y="28479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670F44F7-6F29-5893-C962-8956345C8922}"/>
                  </a:ext>
                </a:extLst>
              </p:cNvPr>
              <p:cNvSpPr/>
              <p:nvPr/>
            </p:nvSpPr>
            <p:spPr>
              <a:xfrm>
                <a:off x="5622534" y="28479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CF374152-6E0E-3C15-D092-F76BA2E507AE}"/>
                  </a:ext>
                </a:extLst>
              </p:cNvPr>
              <p:cNvSpPr/>
              <p:nvPr/>
            </p:nvSpPr>
            <p:spPr>
              <a:xfrm>
                <a:off x="5752706" y="28479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62441C23-0E0C-C6DC-694A-42DBC99D9B22}"/>
                  </a:ext>
                </a:extLst>
              </p:cNvPr>
              <p:cNvSpPr/>
              <p:nvPr/>
            </p:nvSpPr>
            <p:spPr>
              <a:xfrm>
                <a:off x="5086351" y="17335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D73347EF-BFD2-F498-4017-72F8DE59F41D}"/>
                  </a:ext>
                </a:extLst>
              </p:cNvPr>
              <p:cNvSpPr/>
              <p:nvPr/>
            </p:nvSpPr>
            <p:spPr>
              <a:xfrm>
                <a:off x="5219701" y="17335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972AEC13-7254-1B60-FBDE-9973FFA4813A}"/>
                  </a:ext>
                </a:extLst>
              </p:cNvPr>
              <p:cNvSpPr/>
              <p:nvPr/>
            </p:nvSpPr>
            <p:spPr>
              <a:xfrm>
                <a:off x="5354640" y="17335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34A93BCA-8B3E-DF66-0BB8-E621EFB5F1A5}"/>
                  </a:ext>
                </a:extLst>
              </p:cNvPr>
              <p:cNvSpPr/>
              <p:nvPr/>
            </p:nvSpPr>
            <p:spPr>
              <a:xfrm>
                <a:off x="5486401" y="17335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341F949F-27B1-5F35-1733-E003B87C2A26}"/>
                  </a:ext>
                </a:extLst>
              </p:cNvPr>
              <p:cNvSpPr/>
              <p:nvPr/>
            </p:nvSpPr>
            <p:spPr>
              <a:xfrm>
                <a:off x="5621340" y="17335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5DC9338-2FB2-3C9E-2B8D-DE65D95A2371}"/>
                  </a:ext>
                </a:extLst>
              </p:cNvPr>
              <p:cNvSpPr/>
              <p:nvPr/>
            </p:nvSpPr>
            <p:spPr>
              <a:xfrm>
                <a:off x="5751512" y="17335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CE8B3517-BFA8-43E9-A11B-24C112AA760E}"/>
                  </a:ext>
                </a:extLst>
              </p:cNvPr>
              <p:cNvSpPr/>
              <p:nvPr/>
            </p:nvSpPr>
            <p:spPr>
              <a:xfrm>
                <a:off x="6019801" y="21050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618CED1F-E059-48FD-43FF-D00D6706B051}"/>
                  </a:ext>
                </a:extLst>
              </p:cNvPr>
              <p:cNvSpPr/>
              <p:nvPr/>
            </p:nvSpPr>
            <p:spPr>
              <a:xfrm>
                <a:off x="6020594" y="22288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A446C926-5A44-FE14-0F5D-0F9552ED084C}"/>
                  </a:ext>
                </a:extLst>
              </p:cNvPr>
              <p:cNvSpPr/>
              <p:nvPr/>
            </p:nvSpPr>
            <p:spPr>
              <a:xfrm>
                <a:off x="6022182" y="23526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D9664DBC-B03C-A642-004D-12E3757E6544}"/>
                  </a:ext>
                </a:extLst>
              </p:cNvPr>
              <p:cNvSpPr/>
              <p:nvPr/>
            </p:nvSpPr>
            <p:spPr>
              <a:xfrm>
                <a:off x="6022975" y="24765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37E1B801-E47F-BD58-917C-7EB5283F274E}"/>
                  </a:ext>
                </a:extLst>
              </p:cNvPr>
              <p:cNvSpPr/>
              <p:nvPr/>
            </p:nvSpPr>
            <p:spPr>
              <a:xfrm>
                <a:off x="4815682" y="210502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3D7184E-4992-95FF-5489-B7273508E793}"/>
                  </a:ext>
                </a:extLst>
              </p:cNvPr>
              <p:cNvSpPr/>
              <p:nvPr/>
            </p:nvSpPr>
            <p:spPr>
              <a:xfrm>
                <a:off x="4816475" y="222885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F4FB5ACF-4A5B-2919-84DB-91FF00E89E47}"/>
                  </a:ext>
                </a:extLst>
              </p:cNvPr>
              <p:cNvSpPr/>
              <p:nvPr/>
            </p:nvSpPr>
            <p:spPr>
              <a:xfrm>
                <a:off x="4818063" y="2352675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2C5C9D0-3C4E-581D-1C31-9AF2C2386959}"/>
                  </a:ext>
                </a:extLst>
              </p:cNvPr>
              <p:cNvSpPr/>
              <p:nvPr/>
            </p:nvSpPr>
            <p:spPr>
              <a:xfrm>
                <a:off x="4818856" y="2476500"/>
                <a:ext cx="133350" cy="1238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A465394F-ECC0-A182-EC5A-94585F59774F}"/>
                </a:ext>
              </a:extLst>
            </p:cNvPr>
            <p:cNvSpPr/>
            <p:nvPr/>
          </p:nvSpPr>
          <p:spPr>
            <a:xfrm>
              <a:off x="8224206" y="222758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030411C5-D1D3-7D19-96B4-060D2EF13644}"/>
                </a:ext>
              </a:extLst>
            </p:cNvPr>
            <p:cNvSpPr/>
            <p:nvPr/>
          </p:nvSpPr>
          <p:spPr>
            <a:xfrm>
              <a:off x="8355966" y="222758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CDEB6830-68E2-C2B0-93DA-E2AEA464A3BF}"/>
                </a:ext>
              </a:extLst>
            </p:cNvPr>
            <p:cNvSpPr/>
            <p:nvPr/>
          </p:nvSpPr>
          <p:spPr>
            <a:xfrm>
              <a:off x="8756016" y="222758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9932F3B1-9014-7D8C-752E-6FD142A5AAEB}"/>
                </a:ext>
              </a:extLst>
            </p:cNvPr>
            <p:cNvSpPr/>
            <p:nvPr/>
          </p:nvSpPr>
          <p:spPr>
            <a:xfrm>
              <a:off x="8623461" y="234648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7DC9D6E9-D034-F675-A6A6-2AAB1BAB27D9}"/>
                </a:ext>
              </a:extLst>
            </p:cNvPr>
            <p:cNvSpPr/>
            <p:nvPr/>
          </p:nvSpPr>
          <p:spPr>
            <a:xfrm>
              <a:off x="8224770" y="2346008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DACD8159-E3FC-64CE-8336-6BBD873388E2}"/>
                </a:ext>
              </a:extLst>
            </p:cNvPr>
            <p:cNvSpPr/>
            <p:nvPr/>
          </p:nvSpPr>
          <p:spPr>
            <a:xfrm>
              <a:off x="8090855" y="2346008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2CC22199-3634-F3B0-E376-AC03D6A0FF83}"/>
                </a:ext>
              </a:extLst>
            </p:cNvPr>
            <p:cNvSpPr/>
            <p:nvPr/>
          </p:nvSpPr>
          <p:spPr>
            <a:xfrm>
              <a:off x="7951790" y="247523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D00A2FB0-10ED-BAAC-E2F0-D3BE918E5887}"/>
                </a:ext>
              </a:extLst>
            </p:cNvPr>
            <p:cNvSpPr/>
            <p:nvPr/>
          </p:nvSpPr>
          <p:spPr>
            <a:xfrm>
              <a:off x="8490905" y="2475229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E4877AE0-965E-65C3-DC50-692C9344AC7E}"/>
                </a:ext>
              </a:extLst>
            </p:cNvPr>
            <p:cNvSpPr/>
            <p:nvPr/>
          </p:nvSpPr>
          <p:spPr>
            <a:xfrm>
              <a:off x="8622666" y="247380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EA57A310-C227-965C-F68E-C8E8449870A6}"/>
                </a:ext>
              </a:extLst>
            </p:cNvPr>
            <p:cNvSpPr/>
            <p:nvPr/>
          </p:nvSpPr>
          <p:spPr>
            <a:xfrm>
              <a:off x="8756651" y="2475229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15937AD7-9D8D-C9D6-9B54-8C4050DD6F5B}"/>
                </a:ext>
              </a:extLst>
            </p:cNvPr>
            <p:cNvSpPr/>
            <p:nvPr/>
          </p:nvSpPr>
          <p:spPr>
            <a:xfrm>
              <a:off x="9024305" y="2596674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26BB0EA9-7291-98CB-086E-6C75B4B19D6E}"/>
                </a:ext>
              </a:extLst>
            </p:cNvPr>
            <p:cNvSpPr/>
            <p:nvPr/>
          </p:nvSpPr>
          <p:spPr>
            <a:xfrm>
              <a:off x="8890004" y="259667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4AF2235E-5DD4-A9FE-709F-AC0F3016C79F}"/>
                </a:ext>
              </a:extLst>
            </p:cNvPr>
            <p:cNvSpPr/>
            <p:nvPr/>
          </p:nvSpPr>
          <p:spPr>
            <a:xfrm>
              <a:off x="8490905" y="2596672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E69BCD09-4E5A-EA9A-C042-DD65824447C6}"/>
                </a:ext>
              </a:extLst>
            </p:cNvPr>
            <p:cNvSpPr/>
            <p:nvPr/>
          </p:nvSpPr>
          <p:spPr>
            <a:xfrm>
              <a:off x="8224205" y="2600799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6BD35EA5-8D40-7D8F-F85D-6693C434509D}"/>
                </a:ext>
              </a:extLst>
            </p:cNvPr>
            <p:cNvSpPr/>
            <p:nvPr/>
          </p:nvSpPr>
          <p:spPr>
            <a:xfrm>
              <a:off x="7948774" y="2599055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BE504792-8795-4FC3-7ED3-379EF80D06AB}"/>
                </a:ext>
              </a:extLst>
            </p:cNvPr>
            <p:cNvSpPr/>
            <p:nvPr/>
          </p:nvSpPr>
          <p:spPr>
            <a:xfrm>
              <a:off x="7823681" y="271875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28A56851-861F-7890-E742-945CA83DFE90}"/>
                </a:ext>
              </a:extLst>
            </p:cNvPr>
            <p:cNvSpPr/>
            <p:nvPr/>
          </p:nvSpPr>
          <p:spPr>
            <a:xfrm>
              <a:off x="8093557" y="272288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F0D5F927-FB9C-D089-0037-6246FF4F1E11}"/>
                </a:ext>
              </a:extLst>
            </p:cNvPr>
            <p:cNvSpPr/>
            <p:nvPr/>
          </p:nvSpPr>
          <p:spPr>
            <a:xfrm>
              <a:off x="8491302" y="2722879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C5FA9DF4-56BD-7838-DFFB-F2DC2278E450}"/>
                </a:ext>
              </a:extLst>
            </p:cNvPr>
            <p:cNvSpPr/>
            <p:nvPr/>
          </p:nvSpPr>
          <p:spPr>
            <a:xfrm>
              <a:off x="8629018" y="2725577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219B73DF-C926-ACD7-2CA6-EAEAA2C65EB3}"/>
                </a:ext>
              </a:extLst>
            </p:cNvPr>
            <p:cNvSpPr/>
            <p:nvPr/>
          </p:nvSpPr>
          <p:spPr>
            <a:xfrm>
              <a:off x="9024304" y="2842577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9F491B82-9046-EBAE-24D8-08DA50E6F10A}"/>
                </a:ext>
              </a:extLst>
            </p:cNvPr>
            <p:cNvSpPr/>
            <p:nvPr/>
          </p:nvSpPr>
          <p:spPr>
            <a:xfrm>
              <a:off x="8759192" y="284194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8BDA26F8-573B-0131-D748-59A68A2DB17B}"/>
                </a:ext>
              </a:extLst>
            </p:cNvPr>
            <p:cNvSpPr/>
            <p:nvPr/>
          </p:nvSpPr>
          <p:spPr>
            <a:xfrm>
              <a:off x="8357080" y="2841943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E4F75F45-2676-ED55-5790-BB66D092ADA2}"/>
                </a:ext>
              </a:extLst>
            </p:cNvPr>
            <p:cNvSpPr/>
            <p:nvPr/>
          </p:nvSpPr>
          <p:spPr>
            <a:xfrm>
              <a:off x="8228415" y="2841308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9C0BC038-B8D7-93D7-213F-FB35E2E7043A}"/>
                </a:ext>
              </a:extLst>
            </p:cNvPr>
            <p:cNvSpPr/>
            <p:nvPr/>
          </p:nvSpPr>
          <p:spPr>
            <a:xfrm>
              <a:off x="7957030" y="2841308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E24D5F45-99B8-CE5F-6596-1B681300C6A2}"/>
                </a:ext>
              </a:extLst>
            </p:cNvPr>
            <p:cNvSpPr/>
            <p:nvPr/>
          </p:nvSpPr>
          <p:spPr>
            <a:xfrm>
              <a:off x="8092043" y="2962276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8EAADB93-700C-CE13-353E-4E9462CCAEE0}"/>
                </a:ext>
              </a:extLst>
            </p:cNvPr>
            <p:cNvSpPr/>
            <p:nvPr/>
          </p:nvSpPr>
          <p:spPr>
            <a:xfrm>
              <a:off x="8226982" y="2962434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1EB7B598-03D3-01E8-C9AC-D30C17705D05}"/>
                </a:ext>
              </a:extLst>
            </p:cNvPr>
            <p:cNvSpPr/>
            <p:nvPr/>
          </p:nvSpPr>
          <p:spPr>
            <a:xfrm>
              <a:off x="8362318" y="2964022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49180A9E-07D4-4EBF-BD0B-9EBA9F511572}"/>
                </a:ext>
              </a:extLst>
            </p:cNvPr>
            <p:cNvSpPr/>
            <p:nvPr/>
          </p:nvSpPr>
          <p:spPr>
            <a:xfrm>
              <a:off x="8493683" y="296862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5BAD862C-AA8C-659D-AEDC-20B11F51B92E}"/>
                </a:ext>
              </a:extLst>
            </p:cNvPr>
            <p:cNvSpPr/>
            <p:nvPr/>
          </p:nvSpPr>
          <p:spPr>
            <a:xfrm>
              <a:off x="8892143" y="2968620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8F128A9E-4389-1CD9-67F1-D3CE143714B2}"/>
                </a:ext>
              </a:extLst>
            </p:cNvPr>
            <p:cNvSpPr/>
            <p:nvPr/>
          </p:nvSpPr>
          <p:spPr>
            <a:xfrm>
              <a:off x="8890003" y="308801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E219B1EC-6D9E-53BE-7B44-AB73EEBFD614}"/>
                </a:ext>
              </a:extLst>
            </p:cNvPr>
            <p:cNvSpPr/>
            <p:nvPr/>
          </p:nvSpPr>
          <p:spPr>
            <a:xfrm>
              <a:off x="8629017" y="3094347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0025362E-8F8B-2CFF-6CE0-EC505C596678}"/>
                </a:ext>
              </a:extLst>
            </p:cNvPr>
            <p:cNvSpPr/>
            <p:nvPr/>
          </p:nvSpPr>
          <p:spPr>
            <a:xfrm>
              <a:off x="8492656" y="3094347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E8EAF2A0-C2F4-8F15-B8E6-264AFEC0AD2B}"/>
                </a:ext>
              </a:extLst>
            </p:cNvPr>
            <p:cNvSpPr/>
            <p:nvPr/>
          </p:nvSpPr>
          <p:spPr>
            <a:xfrm>
              <a:off x="8091017" y="3091642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0565BD10-3E74-1127-AB8B-ACE56B67AE4B}"/>
                </a:ext>
              </a:extLst>
            </p:cNvPr>
            <p:cNvSpPr/>
            <p:nvPr/>
          </p:nvSpPr>
          <p:spPr>
            <a:xfrm>
              <a:off x="7957030" y="309164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FC445B3B-1489-6B5E-A453-681B9BABB093}"/>
                </a:ext>
              </a:extLst>
            </p:cNvPr>
            <p:cNvSpPr/>
            <p:nvPr/>
          </p:nvSpPr>
          <p:spPr>
            <a:xfrm>
              <a:off x="7955916" y="3210069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57A5648D-3CE0-B321-3708-C74369A29CA0}"/>
                </a:ext>
              </a:extLst>
            </p:cNvPr>
            <p:cNvSpPr/>
            <p:nvPr/>
          </p:nvSpPr>
          <p:spPr>
            <a:xfrm>
              <a:off x="8361051" y="3215475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D50E3190-4B7C-177D-BD47-B0A25F0B891E}"/>
                </a:ext>
              </a:extLst>
            </p:cNvPr>
            <p:cNvSpPr/>
            <p:nvPr/>
          </p:nvSpPr>
          <p:spPr>
            <a:xfrm>
              <a:off x="8761894" y="3215474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12E54DE5-FF18-061C-8AEE-8C0E0BF9C090}"/>
                </a:ext>
              </a:extLst>
            </p:cNvPr>
            <p:cNvSpPr/>
            <p:nvPr/>
          </p:nvSpPr>
          <p:spPr>
            <a:xfrm>
              <a:off x="8622665" y="3339141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ACC31817-0626-FFB7-432D-C996E347FFA1}"/>
                </a:ext>
              </a:extLst>
            </p:cNvPr>
            <p:cNvSpPr/>
            <p:nvPr/>
          </p:nvSpPr>
          <p:spPr>
            <a:xfrm>
              <a:off x="8358668" y="3336456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243" name="Rectangle: Rounded Corners 242">
            <a:extLst>
              <a:ext uri="{FF2B5EF4-FFF2-40B4-BE49-F238E27FC236}">
                <a16:creationId xmlns:a16="http://schemas.microsoft.com/office/drawing/2014/main" id="{00CE2C7B-3795-114C-F551-9566B5D338AA}"/>
              </a:ext>
            </a:extLst>
          </p:cNvPr>
          <p:cNvSpPr/>
          <p:nvPr/>
        </p:nvSpPr>
        <p:spPr>
          <a:xfrm>
            <a:off x="6361083" y="2686981"/>
            <a:ext cx="1314562" cy="10256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Packaging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(MOSIS)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84-pin PGA</a:t>
            </a:r>
          </a:p>
        </p:txBody>
      </p: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F4FB8BBC-FF31-1FE5-2B3D-3C3E22426DA6}"/>
              </a:ext>
            </a:extLst>
          </p:cNvPr>
          <p:cNvCxnSpPr>
            <a:cxnSpLocks/>
          </p:cNvCxnSpPr>
          <p:nvPr/>
        </p:nvCxnSpPr>
        <p:spPr>
          <a:xfrm>
            <a:off x="5984284" y="3212618"/>
            <a:ext cx="37718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ctangle 245">
            <a:extLst>
              <a:ext uri="{FF2B5EF4-FFF2-40B4-BE49-F238E27FC236}">
                <a16:creationId xmlns:a16="http://schemas.microsoft.com/office/drawing/2014/main" id="{72623783-A4D5-A49D-8956-BD4A083F8946}"/>
              </a:ext>
            </a:extLst>
          </p:cNvPr>
          <p:cNvSpPr/>
          <p:nvPr/>
        </p:nvSpPr>
        <p:spPr>
          <a:xfrm>
            <a:off x="8080445" y="2513480"/>
            <a:ext cx="1259553" cy="1244601"/>
          </a:xfrm>
          <a:prstGeom prst="rect">
            <a:avLst/>
          </a:prstGeom>
          <a:solidFill>
            <a:schemeClr val="bg2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Package Test</a:t>
            </a:r>
          </a:p>
        </p:txBody>
      </p:sp>
      <p:cxnSp>
        <p:nvCxnSpPr>
          <p:cNvPr id="247" name="Straight Arrow Connector 246">
            <a:extLst>
              <a:ext uri="{FF2B5EF4-FFF2-40B4-BE49-F238E27FC236}">
                <a16:creationId xmlns:a16="http://schemas.microsoft.com/office/drawing/2014/main" id="{9A917C8D-1472-276D-F484-33C6C43C98AE}"/>
              </a:ext>
            </a:extLst>
          </p:cNvPr>
          <p:cNvCxnSpPr>
            <a:cxnSpLocks/>
          </p:cNvCxnSpPr>
          <p:nvPr/>
        </p:nvCxnSpPr>
        <p:spPr>
          <a:xfrm>
            <a:off x="7717037" y="3215537"/>
            <a:ext cx="349791" cy="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>
            <a:extLst>
              <a:ext uri="{FF2B5EF4-FFF2-40B4-BE49-F238E27FC236}">
                <a16:creationId xmlns:a16="http://schemas.microsoft.com/office/drawing/2014/main" id="{07A28046-3BE0-B3B8-600D-C34F8DB7B8D0}"/>
              </a:ext>
            </a:extLst>
          </p:cNvPr>
          <p:cNvCxnSpPr>
            <a:cxnSpLocks/>
          </p:cNvCxnSpPr>
          <p:nvPr/>
        </p:nvCxnSpPr>
        <p:spPr>
          <a:xfrm>
            <a:off x="9353615" y="3183567"/>
            <a:ext cx="349791" cy="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TextBox 239">
            <a:extLst>
              <a:ext uri="{FF2B5EF4-FFF2-40B4-BE49-F238E27FC236}">
                <a16:creationId xmlns:a16="http://schemas.microsoft.com/office/drawing/2014/main" id="{9270DBEA-1FE2-5D22-9AC2-21676BBF8A17}"/>
              </a:ext>
            </a:extLst>
          </p:cNvPr>
          <p:cNvSpPr txBox="1"/>
          <p:nvPr/>
        </p:nvSpPr>
        <p:spPr>
          <a:xfrm>
            <a:off x="532592" y="4127634"/>
            <a:ext cx="1564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Wafers from MOSIS (VLSI Technology)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57D5CBFA-4DF5-9157-8E1A-FED0CF52DC17}"/>
              </a:ext>
            </a:extLst>
          </p:cNvPr>
          <p:cNvSpPr txBox="1"/>
          <p:nvPr/>
        </p:nvSpPr>
        <p:spPr>
          <a:xfrm>
            <a:off x="4448681" y="4071151"/>
            <a:ext cx="1564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Tested wafers (bad chips marked) to packaging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F3EC5A4-26E0-31A3-0CF2-012C260C68B5}"/>
              </a:ext>
            </a:extLst>
          </p:cNvPr>
          <p:cNvSpPr txBox="1"/>
          <p:nvPr/>
        </p:nvSpPr>
        <p:spPr>
          <a:xfrm>
            <a:off x="7855974" y="3889182"/>
            <a:ext cx="1636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Re-test packaged chips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526FE356-AF76-F5CB-0F42-4CA2046DE166}"/>
              </a:ext>
            </a:extLst>
          </p:cNvPr>
          <p:cNvSpPr txBox="1"/>
          <p:nvPr/>
        </p:nvSpPr>
        <p:spPr>
          <a:xfrm>
            <a:off x="9848969" y="2821391"/>
            <a:ext cx="1636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Good chips to FB Boards</a:t>
            </a:r>
          </a:p>
        </p:txBody>
      </p:sp>
      <p:pic>
        <p:nvPicPr>
          <p:cNvPr id="253" name="Picture 252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E761D2E4-6003-3FB8-1AC8-FBE006F87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67" y="1316556"/>
            <a:ext cx="1501685" cy="112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74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5E6B-6266-DD80-5CE6-0726827C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1056"/>
          </a:xfrm>
        </p:spPr>
        <p:txBody>
          <a:bodyPr/>
          <a:lstStyle/>
          <a:p>
            <a:r>
              <a:rPr lang="en-US" b="1" dirty="0"/>
              <a:t>MSL Chip Tester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838FCE8-A05E-F3C9-B2BB-9AB0E8AA1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50" y="1296431"/>
            <a:ext cx="4075106" cy="27554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107F68-A5CE-CC62-0152-F341194CB178}"/>
              </a:ext>
            </a:extLst>
          </p:cNvPr>
          <p:cNvSpPr txBox="1"/>
          <p:nvPr/>
        </p:nvSpPr>
        <p:spPr>
          <a:xfrm>
            <a:off x="574547" y="4577719"/>
            <a:ext cx="11465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Building a tester from scratch and testing 1000’s of chip..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..major project in any other year, but just one of many in ‘85-’86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Had expert help:  Wayne </a:t>
            </a:r>
            <a:r>
              <a:rPr lang="en-US" sz="2400" dirty="0" err="1"/>
              <a:t>Dettloff</a:t>
            </a:r>
            <a:r>
              <a:rPr lang="en-US" sz="2400" dirty="0"/>
              <a:t> from MCNC did most of the wafer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Got lucky on yield:  &gt; 50% chip, and 95%+ package, so plenty of pxpl4.1 chips!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2373F-77A1-040E-72EC-B6BAC3C0A2CE}"/>
              </a:ext>
            </a:extLst>
          </p:cNvPr>
          <p:cNvSpPr txBox="1"/>
          <p:nvPr/>
        </p:nvSpPr>
        <p:spPr>
          <a:xfrm>
            <a:off x="8709051" y="892898"/>
            <a:ext cx="144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Wafer Prober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EFD305-9CFB-DFE8-57DB-A124593C1199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8989468" y="1262230"/>
            <a:ext cx="440486" cy="50123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B3A892-9131-6344-DF67-63980958960D}"/>
              </a:ext>
            </a:extLst>
          </p:cNvPr>
          <p:cNvSpPr txBox="1"/>
          <p:nvPr/>
        </p:nvSpPr>
        <p:spPr>
          <a:xfrm>
            <a:off x="6711901" y="4080265"/>
            <a:ext cx="228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Pkg Chip Test Socket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FA6A7E-B90D-F2BE-88E7-11B727277F20}"/>
              </a:ext>
            </a:extLst>
          </p:cNvPr>
          <p:cNvCxnSpPr>
            <a:cxnSpLocks/>
          </p:cNvCxnSpPr>
          <p:nvPr/>
        </p:nvCxnSpPr>
        <p:spPr>
          <a:xfrm flipH="1" flipV="1">
            <a:off x="6937756" y="3151449"/>
            <a:ext cx="825500" cy="9288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text, indoor, cluttered, desk&#10;&#10;Description automatically generated">
            <a:extLst>
              <a:ext uri="{FF2B5EF4-FFF2-40B4-BE49-F238E27FC236}">
                <a16:creationId xmlns:a16="http://schemas.microsoft.com/office/drawing/2014/main" id="{E3D408D7-AA8D-119A-80CA-F66939D9F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3940" y="1396182"/>
            <a:ext cx="4220487" cy="26557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7B62B30-1FEA-7796-9D79-19A4EC3E8D65}"/>
              </a:ext>
            </a:extLst>
          </p:cNvPr>
          <p:cNvSpPr txBox="1"/>
          <p:nvPr/>
        </p:nvSpPr>
        <p:spPr>
          <a:xfrm>
            <a:off x="3729727" y="4094451"/>
            <a:ext cx="228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Tester Mainframe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4BB4AD7-AD07-8B2D-CEAC-2A8FB675869A}"/>
              </a:ext>
            </a:extLst>
          </p:cNvPr>
          <p:cNvCxnSpPr>
            <a:cxnSpLocks/>
          </p:cNvCxnSpPr>
          <p:nvPr/>
        </p:nvCxnSpPr>
        <p:spPr>
          <a:xfrm flipH="1" flipV="1">
            <a:off x="4324301" y="3761300"/>
            <a:ext cx="230926" cy="3903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EE47BAC-71CB-22AC-97DE-47F165BCADCC}"/>
              </a:ext>
            </a:extLst>
          </p:cNvPr>
          <p:cNvSpPr txBox="1"/>
          <p:nvPr/>
        </p:nvSpPr>
        <p:spPr>
          <a:xfrm>
            <a:off x="1098803" y="4108636"/>
            <a:ext cx="228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Socket Fixture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99EE24A-E8F1-CAED-F96F-62DFC9DFFA30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2239058" y="3449162"/>
            <a:ext cx="292095" cy="6594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655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F874-DB10-5B18-5F28-93DFBF92F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Pxpl</a:t>
            </a:r>
            <a:r>
              <a:rPr lang="en-US" b="1" dirty="0"/>
              <a:t> System Enclosure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5F736C-F023-58F1-8C57-B31A0646B275}"/>
              </a:ext>
            </a:extLst>
          </p:cNvPr>
          <p:cNvSpPr txBox="1"/>
          <p:nvPr/>
        </p:nvSpPr>
        <p:spPr>
          <a:xfrm>
            <a:off x="625505" y="1690688"/>
            <a:ext cx="501650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System wouldn’t fit in 19” 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30” enclosure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Got lucky again: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Data General donated a tall 30” enclosure with an ideal card cage, fans, power supplies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start..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.. John Thomas &amp; I spent weeks doing sheet metal work in Physics Shop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B94C751-A9E3-F716-5CE0-DA2B2730B5B4}"/>
              </a:ext>
            </a:extLst>
          </p:cNvPr>
          <p:cNvGrpSpPr/>
          <p:nvPr/>
        </p:nvGrpSpPr>
        <p:grpSpPr>
          <a:xfrm>
            <a:off x="6095999" y="365125"/>
            <a:ext cx="2890520" cy="4327278"/>
            <a:chOff x="6283960" y="647887"/>
            <a:chExt cx="2890520" cy="4327278"/>
          </a:xfrm>
        </p:grpSpPr>
        <p:pic>
          <p:nvPicPr>
            <p:cNvPr id="30" name="Picture 29" descr="A picture containing case, computer&#10;&#10;Description automatically generated">
              <a:extLst>
                <a:ext uri="{FF2B5EF4-FFF2-40B4-BE49-F238E27FC236}">
                  <a16:creationId xmlns:a16="http://schemas.microsoft.com/office/drawing/2014/main" id="{8FD5E186-4795-D92B-6270-B183DAFA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565581" y="1366266"/>
              <a:ext cx="4327278" cy="28905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FADB17-FB8B-2057-A816-177BD52370C8}"/>
                </a:ext>
              </a:extLst>
            </p:cNvPr>
            <p:cNvSpPr txBox="1"/>
            <p:nvPr/>
          </p:nvSpPr>
          <p:spPr>
            <a:xfrm>
              <a:off x="6519249" y="3429000"/>
              <a:ext cx="583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</a:rPr>
                <a:t>fans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62C8C55-8DB3-4AF6-AEE4-432F5D9125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9712" y="2811526"/>
              <a:ext cx="562864" cy="663349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DDDF79A-6B98-597F-78FB-436DB3430E8F}"/>
                </a:ext>
              </a:extLst>
            </p:cNvPr>
            <p:cNvCxnSpPr>
              <a:cxnSpLocks/>
            </p:cNvCxnSpPr>
            <p:nvPr/>
          </p:nvCxnSpPr>
          <p:spPr>
            <a:xfrm>
              <a:off x="6839712" y="3757637"/>
              <a:ext cx="463486" cy="353872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E198D2-C787-6BC2-0FCE-6341C643D2B8}"/>
                </a:ext>
              </a:extLst>
            </p:cNvPr>
            <p:cNvSpPr txBox="1"/>
            <p:nvPr/>
          </p:nvSpPr>
          <p:spPr>
            <a:xfrm>
              <a:off x="7951470" y="1220871"/>
              <a:ext cx="11309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2"/>
                  </a:solidFill>
                </a:rPr>
                <a:t>Upper Card Cage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2368B61-8B96-06C6-CFA2-AAE85CAAADC3}"/>
                </a:ext>
              </a:extLst>
            </p:cNvPr>
            <p:cNvSpPr txBox="1"/>
            <p:nvPr/>
          </p:nvSpPr>
          <p:spPr>
            <a:xfrm>
              <a:off x="7573046" y="3028891"/>
              <a:ext cx="1339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2"/>
                  </a:solidFill>
                </a:rPr>
                <a:t>Frame Buffer Card Cage</a:t>
              </a:r>
            </a:p>
          </p:txBody>
        </p:sp>
      </p:grpSp>
      <p:pic>
        <p:nvPicPr>
          <p:cNvPr id="36" name="Picture 35" descr="A picture containing rack, grill&#10;&#10;Description automatically generated">
            <a:extLst>
              <a:ext uri="{FF2B5EF4-FFF2-40B4-BE49-F238E27FC236}">
                <a16:creationId xmlns:a16="http://schemas.microsoft.com/office/drawing/2014/main" id="{D659DBD7-EBC5-9979-AF8B-5D1DFBADF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86437" y="2969396"/>
            <a:ext cx="4039182" cy="269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98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9AAD-216E-B3DB-A91C-FD5C56487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Pxpl</a:t>
            </a:r>
            <a:r>
              <a:rPr lang="en-US" b="1" dirty="0"/>
              <a:t> System Power &amp; Cooling</a:t>
            </a:r>
          </a:p>
        </p:txBody>
      </p:sp>
      <p:pic>
        <p:nvPicPr>
          <p:cNvPr id="5" name="Picture 4" descr="A picture containing person, indoor, oven, computer&#10;&#10;Description automatically generated">
            <a:extLst>
              <a:ext uri="{FF2B5EF4-FFF2-40B4-BE49-F238E27FC236}">
                <a16:creationId xmlns:a16="http://schemas.microsoft.com/office/drawing/2014/main" id="{2958B421-117B-1559-FFBE-DD6A1E527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7" y="1713648"/>
            <a:ext cx="3145127" cy="21202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6F31FD-43A2-73F9-4D91-19D575358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449" y="1713648"/>
            <a:ext cx="3488267" cy="261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626343-28CA-F820-052C-C0FB8BD05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03" y="1713648"/>
            <a:ext cx="3224566" cy="24184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075459-C8D9-3EBB-AA16-681F3CC21D69}"/>
              </a:ext>
            </a:extLst>
          </p:cNvPr>
          <p:cNvSpPr txBox="1"/>
          <p:nvPr/>
        </p:nvSpPr>
        <p:spPr>
          <a:xfrm>
            <a:off x="1727200" y="3787026"/>
            <a:ext cx="95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Fan Tray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873151-94C6-1DB1-C20D-952727869F9D}"/>
              </a:ext>
            </a:extLst>
          </p:cNvPr>
          <p:cNvSpPr txBox="1"/>
          <p:nvPr/>
        </p:nvSpPr>
        <p:spPr>
          <a:xfrm>
            <a:off x="4485002" y="4145182"/>
            <a:ext cx="249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8x 750W Power Supplies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DC8834-921D-A73C-9079-5F675E7086AE}"/>
              </a:ext>
            </a:extLst>
          </p:cNvPr>
          <p:cNvSpPr txBox="1"/>
          <p:nvPr/>
        </p:nvSpPr>
        <p:spPr>
          <a:xfrm>
            <a:off x="8336798" y="4329848"/>
            <a:ext cx="297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Cabling &amp; Backplane Busbars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163EAE-AECC-7776-4C6A-613D8DEC78F0}"/>
              </a:ext>
            </a:extLst>
          </p:cNvPr>
          <p:cNvSpPr txBox="1"/>
          <p:nvPr/>
        </p:nvSpPr>
        <p:spPr>
          <a:xfrm>
            <a:off x="724817" y="4855972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Pxpl</a:t>
            </a:r>
            <a:r>
              <a:rPr lang="en-US" sz="2400" dirty="0"/>
              <a:t> Smart Frame Buffer consumed ~ 6,000W of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~8,000W for entire machine</a:t>
            </a:r>
          </a:p>
        </p:txBody>
      </p:sp>
    </p:spTree>
    <p:extLst>
      <p:ext uri="{BB962C8B-B14F-4D97-AF65-F5344CB8AC3E}">
        <p14:creationId xmlns:p14="http://schemas.microsoft.com/office/powerpoint/2010/main" val="564532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1F11A-CC88-6BC4-2643-5E26C893F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Pxpl</a:t>
            </a:r>
            <a:r>
              <a:rPr lang="en-US" b="1" dirty="0"/>
              <a:t> PC Boards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EEE8AC-8A83-7C47-2F80-D3EFED77B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28" y="3106215"/>
            <a:ext cx="5315712" cy="3530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F3F0C-A1A1-1F80-2876-3E4E3022AED0}"/>
              </a:ext>
            </a:extLst>
          </p:cNvPr>
          <p:cNvSpPr txBox="1"/>
          <p:nvPr/>
        </p:nvSpPr>
        <p:spPr>
          <a:xfrm>
            <a:off x="481330" y="1690688"/>
            <a:ext cx="112293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PC Boards designed using CAESAR IC layout software, </a:t>
            </a:r>
            <a:r>
              <a:rPr lang="en-US" sz="2400" dirty="0" err="1"/>
              <a:t>fabbed</a:t>
            </a:r>
            <a:r>
              <a:rPr lang="en-US" sz="2400" dirty="0"/>
              <a:t> by MOSIS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Schematic Capture in 1985..!  Paper schematic -&gt; Layout.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Frame buffer backplane is huge (30” x 24”) and thick (1/8”) to deal with mechanical stress and ~1000 amps of supply current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FB Boards 100% correct, first spin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Wave soldering adventure..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4536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7F325-A822-D123-D484-010C34E1D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Pxpl</a:t>
            </a:r>
            <a:r>
              <a:rPr lang="en-US" b="1" dirty="0"/>
              <a:t> IF and Video Boards</a:t>
            </a:r>
          </a:p>
        </p:txBody>
      </p:sp>
      <p:pic>
        <p:nvPicPr>
          <p:cNvPr id="4" name="Picture 3" descr="A person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C14ABBB4-57E1-A1B5-E184-A5DE7DC09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704" y="455684"/>
            <a:ext cx="3913632" cy="5924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E02C15-9A1A-0FE9-F6CC-B29B177FCD7E}"/>
              </a:ext>
            </a:extLst>
          </p:cNvPr>
          <p:cNvSpPr txBox="1"/>
          <p:nvPr/>
        </p:nvSpPr>
        <p:spPr>
          <a:xfrm>
            <a:off x="609092" y="1506515"/>
            <a:ext cx="6032500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Other boards in system were wire-wrapped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Standard production method for 1-offs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J. Austin working on Pxpl4 Video Controller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9EEA44-48F2-B89C-B9AF-8B8C6DADEFA9}"/>
              </a:ext>
            </a:extLst>
          </p:cNvPr>
          <p:cNvCxnSpPr>
            <a:cxnSpLocks/>
          </p:cNvCxnSpPr>
          <p:nvPr/>
        </p:nvCxnSpPr>
        <p:spPr>
          <a:xfrm>
            <a:off x="6413500" y="3327400"/>
            <a:ext cx="743204" cy="40031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, person, computer, computer&#10;&#10;Description automatically generated">
            <a:extLst>
              <a:ext uri="{FF2B5EF4-FFF2-40B4-BE49-F238E27FC236}">
                <a16:creationId xmlns:a16="http://schemas.microsoft.com/office/drawing/2014/main" id="{664FA8BA-9252-B7A8-61C5-7B9E41308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04" y="3389114"/>
            <a:ext cx="4823297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26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9E979-6C29-CDE8-F592-FA02D7E7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2304"/>
          </a:xfrm>
        </p:spPr>
        <p:txBody>
          <a:bodyPr/>
          <a:lstStyle/>
          <a:p>
            <a:r>
              <a:rPr lang="en-US" sz="4000"/>
              <a:t>Prehistory  1980-1981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3A9D-DA75-9F5F-1138-2CA450D08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8057"/>
            <a:ext cx="10515600" cy="4848906"/>
          </a:xfrm>
        </p:spPr>
        <p:txBody>
          <a:bodyPr/>
          <a:lstStyle/>
          <a:p>
            <a:r>
              <a:rPr lang="en-US" dirty="0"/>
              <a:t>Mead and Conway revolution</a:t>
            </a:r>
          </a:p>
          <a:p>
            <a:r>
              <a:rPr lang="en-US" dirty="0"/>
              <a:t>UNC’s first VLSI Design Course (Fall 1980)</a:t>
            </a:r>
          </a:p>
          <a:p>
            <a:r>
              <a:rPr lang="en-US" dirty="0"/>
              <a:t>Henry has an epiphany during a boring talk</a:t>
            </a:r>
          </a:p>
          <a:p>
            <a:pPr lvl="1"/>
            <a:r>
              <a:rPr lang="en-US" dirty="0"/>
              <a:t>Linear expressions</a:t>
            </a:r>
          </a:p>
          <a:p>
            <a:pPr lvl="1"/>
            <a:r>
              <a:rPr lang="en-US" dirty="0"/>
              <a:t>Efficient bit-serial plane equation evaluation</a:t>
            </a:r>
          </a:p>
          <a:p>
            <a:pPr lvl="1"/>
            <a:r>
              <a:rPr lang="en-US" dirty="0"/>
              <a:t>Simple logical op’s to do rendering</a:t>
            </a:r>
          </a:p>
          <a:p>
            <a:pPr lvl="1"/>
            <a:r>
              <a:rPr lang="en-US" dirty="0"/>
              <a:t>Shared with great excitement at the next class meeting</a:t>
            </a:r>
          </a:p>
          <a:p>
            <a:r>
              <a:rPr lang="en-US" dirty="0"/>
              <a:t>Signed up to design </a:t>
            </a:r>
            <a:r>
              <a:rPr lang="en-US" dirty="0" err="1"/>
              <a:t>pxpl</a:t>
            </a:r>
            <a:r>
              <a:rPr lang="en-US" dirty="0"/>
              <a:t> as a class project..</a:t>
            </a:r>
          </a:p>
          <a:p>
            <a:pPr lvl="1"/>
            <a:r>
              <a:rPr lang="en-US" dirty="0"/>
              <a:t>The top of a very slippery, very long slope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156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537F7-D342-E4B7-92B9-B4C1D0E3A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Transformation Engine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D93B2E-85C0-1A16-D3C1-413291977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By spring ‘86 chips, boards, and enclosures were coming together</a:t>
            </a:r>
          </a:p>
          <a:p>
            <a:r>
              <a:rPr lang="en-US" dirty="0"/>
              <a:t>We’d been in denial about the transformation engine.</a:t>
            </a:r>
          </a:p>
          <a:p>
            <a:r>
              <a:rPr lang="en-US" dirty="0"/>
              <a:t>Pxpl4 would require 15-20MFlops, at least.</a:t>
            </a:r>
          </a:p>
          <a:p>
            <a:r>
              <a:rPr lang="en-US" dirty="0"/>
              <a:t>Best available commercial product: Mercury Systems “Zip” boards</a:t>
            </a:r>
          </a:p>
          <a:p>
            <a:r>
              <a:rPr lang="en-US" dirty="0"/>
              <a:t>2 of them had been ordered, languishing in boxes since Fall ‘85</a:t>
            </a:r>
          </a:p>
          <a:p>
            <a:endParaRPr lang="en-US" dirty="0"/>
          </a:p>
          <a:p>
            <a:r>
              <a:rPr lang="en-US" dirty="0"/>
              <a:t>January ‘86:  Trey Greer asked Henry for an RA.  </a:t>
            </a:r>
          </a:p>
          <a:p>
            <a:r>
              <a:rPr lang="en-US" dirty="0"/>
              <a:t>Henry said “Sure!”</a:t>
            </a:r>
          </a:p>
          <a:p>
            <a:r>
              <a:rPr lang="en-US" dirty="0"/>
              <a:t>.. Good decision!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38EF3E-77C8-A356-6893-3B4D79AA3FBF}"/>
              </a:ext>
            </a:extLst>
          </p:cNvPr>
          <p:cNvCxnSpPr/>
          <p:nvPr/>
        </p:nvCxnSpPr>
        <p:spPr>
          <a:xfrm>
            <a:off x="4596892" y="4589272"/>
            <a:ext cx="22225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734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05670-98E5-44FA-F260-3C7598A2A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Mercury ZIP 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68B07-28D6-FE77-5768-97BE94B80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board wasn’t fast enough.  How to couple 2 together..?</a:t>
            </a:r>
          </a:p>
          <a:p>
            <a:r>
              <a:rPr lang="en-US" dirty="0"/>
              <a:t>External bus connector, but no documentation.</a:t>
            </a:r>
          </a:p>
          <a:p>
            <a:r>
              <a:rPr lang="en-US" dirty="0"/>
              <a:t>Mercury:  “It’ll take you to the year 2000 to figure that out!”</a:t>
            </a:r>
          </a:p>
          <a:p>
            <a:r>
              <a:rPr lang="en-US" dirty="0"/>
              <a:t>Trey figured it out in 2 weeks, sent Mercury the documentation.</a:t>
            </a:r>
          </a:p>
          <a:p>
            <a:r>
              <a:rPr lang="en-US" dirty="0"/>
              <a:t>Next:  Trey and John </a:t>
            </a:r>
            <a:r>
              <a:rPr lang="en-US" dirty="0" err="1"/>
              <a:t>Eyles</a:t>
            </a:r>
            <a:r>
              <a:rPr lang="en-US" dirty="0"/>
              <a:t> designed and built inter-ZIP board to pipeline the two processors</a:t>
            </a:r>
          </a:p>
          <a:p>
            <a:r>
              <a:rPr lang="en-US" dirty="0" err="1"/>
              <a:t>Eyles</a:t>
            </a:r>
            <a:r>
              <a:rPr lang="en-US" dirty="0"/>
              <a:t> designed and fabricated the 3</a:t>
            </a:r>
            <a:r>
              <a:rPr lang="el-GR" dirty="0"/>
              <a:t>μ</a:t>
            </a:r>
            <a:r>
              <a:rPr lang="en-US" dirty="0"/>
              <a:t> NMOS “Serializer Chip” to make the wire-wrapped Image Generation Controller simpler.  </a:t>
            </a:r>
          </a:p>
        </p:txBody>
      </p:sp>
    </p:spTree>
    <p:extLst>
      <p:ext uri="{BB962C8B-B14F-4D97-AF65-F5344CB8AC3E}">
        <p14:creationId xmlns:p14="http://schemas.microsoft.com/office/powerpoint/2010/main" val="3343806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3A197-C27B-1F89-B9DE-D3186CE0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8339B-5BC5-D000-1311-1FDA919E6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Apart from host functions (joystick, database download, </a:t>
            </a:r>
            <a:r>
              <a:rPr lang="en-US" dirty="0" err="1"/>
              <a:t>etc</a:t>
            </a:r>
            <a:r>
              <a:rPr lang="en-US" dirty="0"/>
              <a:t>), </a:t>
            </a:r>
          </a:p>
          <a:p>
            <a:r>
              <a:rPr lang="en-US" b="1" dirty="0"/>
              <a:t>ALL Pxpl4 software ran on the ZIP’s.</a:t>
            </a:r>
          </a:p>
          <a:p>
            <a:r>
              <a:rPr lang="en-US" dirty="0"/>
              <a:t>They were really, really hard to program!</a:t>
            </a:r>
          </a:p>
          <a:p>
            <a:r>
              <a:rPr lang="en-US" dirty="0"/>
              <a:t>Task divided into two parts:</a:t>
            </a:r>
          </a:p>
          <a:p>
            <a:pPr lvl="1"/>
            <a:r>
              <a:rPr lang="en-US" dirty="0"/>
              <a:t>ZIP #1: display list traversal, lighting, transformation to eye coordinates</a:t>
            </a:r>
          </a:p>
          <a:p>
            <a:pPr lvl="1"/>
            <a:r>
              <a:rPr lang="en-US" dirty="0"/>
              <a:t>ZIP #2: screen-space transformation, calculation of linear-expression A,B,C’s</a:t>
            </a:r>
          </a:p>
          <a:p>
            <a:r>
              <a:rPr lang="en-US" dirty="0"/>
              <a:t>Trey (ZIP-Master One) programmed ZIP #1</a:t>
            </a:r>
          </a:p>
          <a:p>
            <a:r>
              <a:rPr lang="en-US" dirty="0"/>
              <a:t>John (ZIP-Master Two) did the rest</a:t>
            </a:r>
          </a:p>
          <a:p>
            <a:r>
              <a:rPr lang="en-US" dirty="0"/>
              <a:t>Everything you saw on Pxpl4 in mid-1986 programmed by 2 people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851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B4E98-5294-5DCB-EE14-F91830BC6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Pixel-Planes 4 Alive!</a:t>
            </a:r>
          </a:p>
        </p:txBody>
      </p:sp>
      <p:pic>
        <p:nvPicPr>
          <p:cNvPr id="5" name="Picture 4" descr="A person sitting in front of a television&#10;&#10;Description automatically generated with medium confidence">
            <a:extLst>
              <a:ext uri="{FF2B5EF4-FFF2-40B4-BE49-F238E27FC236}">
                <a16:creationId xmlns:a16="http://schemas.microsoft.com/office/drawing/2014/main" id="{05866416-473E-41F9-7EE6-CA418EBDD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4" y="1805178"/>
            <a:ext cx="5923460" cy="3851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4B5EBF-9B23-4FB2-3FFB-D310C893B6EF}"/>
              </a:ext>
            </a:extLst>
          </p:cNvPr>
          <p:cNvSpPr txBox="1"/>
          <p:nvPr/>
        </p:nvSpPr>
        <p:spPr>
          <a:xfrm>
            <a:off x="6644640" y="2761637"/>
            <a:ext cx="49475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Chips, boards, mechanicals, software all came together!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Full 512x512 Pixel-Planes 4 running late spring ‘86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..with demos painfully programmed by John and Trey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Demo reels on YouTube</a:t>
            </a:r>
          </a:p>
        </p:txBody>
      </p:sp>
    </p:spTree>
    <p:extLst>
      <p:ext uri="{BB962C8B-B14F-4D97-AF65-F5344CB8AC3E}">
        <p14:creationId xmlns:p14="http://schemas.microsoft.com/office/powerpoint/2010/main" val="4067357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68F2D-286E-E7F3-DB72-C0A49D7B8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Pixel-Planes 4 Hits the 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93589-7DAD-33D3-3357-2F81E0CB2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76" y="1816894"/>
            <a:ext cx="6007100" cy="4351338"/>
          </a:xfrm>
        </p:spPr>
        <p:txBody>
          <a:bodyPr/>
          <a:lstStyle/>
          <a:p>
            <a:r>
              <a:rPr lang="en-US" dirty="0"/>
              <a:t>Henry got approval from SIGGRAPH for a “room” to show machine</a:t>
            </a:r>
          </a:p>
          <a:p>
            <a:r>
              <a:rPr lang="en-US" dirty="0"/>
              <a:t>Spent the last grant money on plane tix and a rental van</a:t>
            </a:r>
          </a:p>
          <a:p>
            <a:r>
              <a:rPr lang="en-US" dirty="0"/>
              <a:t>The machine fit (just!) in the van, and we were off to Dallas..</a:t>
            </a:r>
          </a:p>
          <a:p>
            <a:r>
              <a:rPr lang="en-US" dirty="0"/>
              <a:t>But.. Not without some drama!</a:t>
            </a:r>
          </a:p>
        </p:txBody>
      </p:sp>
      <p:pic>
        <p:nvPicPr>
          <p:cNvPr id="5" name="Picture 4" descr="A group of men standing in front of a van&#10;&#10;Description automatically generated">
            <a:extLst>
              <a:ext uri="{FF2B5EF4-FFF2-40B4-BE49-F238E27FC236}">
                <a16:creationId xmlns:a16="http://schemas.microsoft.com/office/drawing/2014/main" id="{468F0746-A996-F988-9B36-B8AE30F63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79" y="1816894"/>
            <a:ext cx="5061345" cy="34256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7071DC-9FF2-E834-410E-8CDD9E570D76}"/>
              </a:ext>
            </a:extLst>
          </p:cNvPr>
          <p:cNvSpPr txBox="1"/>
          <p:nvPr/>
        </p:nvSpPr>
        <p:spPr>
          <a:xfrm>
            <a:off x="7494304" y="5368766"/>
            <a:ext cx="2986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John Austin’s holding the camera!</a:t>
            </a:r>
          </a:p>
        </p:txBody>
      </p:sp>
    </p:spTree>
    <p:extLst>
      <p:ext uri="{BB962C8B-B14F-4D97-AF65-F5344CB8AC3E}">
        <p14:creationId xmlns:p14="http://schemas.microsoft.com/office/powerpoint/2010/main" val="2102474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AAA58-4CF0-CBD2-64E4-8FF5F1605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Pixel-Plane 4 at SIGGRAPH 86</a:t>
            </a:r>
          </a:p>
        </p:txBody>
      </p:sp>
      <p:pic>
        <p:nvPicPr>
          <p:cNvPr id="5" name="Picture 4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3DFEE653-42E9-E6EE-77AB-166BBB5EF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0" y="1380996"/>
            <a:ext cx="3680297" cy="2564384"/>
          </a:xfrm>
          <a:prstGeom prst="rect">
            <a:avLst/>
          </a:prstGeom>
        </p:spPr>
      </p:pic>
      <p:pic>
        <p:nvPicPr>
          <p:cNvPr id="7" name="Picture 6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C3625FE7-06E5-B8B7-0F09-A1CFF6FF5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38" y="1377184"/>
            <a:ext cx="3611323" cy="2564384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CF58060F-A2E5-EFDD-DCED-4A10A1F8F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026" y="1377184"/>
            <a:ext cx="3726804" cy="2564384"/>
          </a:xfrm>
          <a:prstGeom prst="rect">
            <a:avLst/>
          </a:prstGeom>
        </p:spPr>
      </p:pic>
      <p:pic>
        <p:nvPicPr>
          <p:cNvPr id="11" name="Picture 10" descr="A picture containing text, person, table, conference room&#10;&#10;Description automatically generated">
            <a:extLst>
              <a:ext uri="{FF2B5EF4-FFF2-40B4-BE49-F238E27FC236}">
                <a16:creationId xmlns:a16="http://schemas.microsoft.com/office/drawing/2014/main" id="{B329B5FE-BAE7-A37D-011A-70FC96F78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0" y="4080512"/>
            <a:ext cx="3680297" cy="2598606"/>
          </a:xfrm>
          <a:prstGeom prst="rect">
            <a:avLst/>
          </a:prstGeom>
        </p:spPr>
      </p:pic>
      <p:pic>
        <p:nvPicPr>
          <p:cNvPr id="13" name="Picture 12" descr="A picture containing person, indoor, person, standing&#10;&#10;Description automatically generated">
            <a:extLst>
              <a:ext uri="{FF2B5EF4-FFF2-40B4-BE49-F238E27FC236}">
                <a16:creationId xmlns:a16="http://schemas.microsoft.com/office/drawing/2014/main" id="{A3512933-8E64-3551-316D-1382BD560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38" y="4080510"/>
            <a:ext cx="3800170" cy="25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49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6BD0A-B2FC-09ED-0AA0-F870BFFF6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SIGGRAPH ‘86 – What They Saw</a:t>
            </a:r>
          </a:p>
        </p:txBody>
      </p:sp>
      <p:pic>
        <p:nvPicPr>
          <p:cNvPr id="5" name="Picture 4" descr="A picture containing text, person, indoor, electronics&#10;&#10;Description automatically generated">
            <a:extLst>
              <a:ext uri="{FF2B5EF4-FFF2-40B4-BE49-F238E27FC236}">
                <a16:creationId xmlns:a16="http://schemas.microsoft.com/office/drawing/2014/main" id="{C2D8E66A-5BD0-EC25-5FF7-A338D28EB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0" y="1414523"/>
            <a:ext cx="3695346" cy="2532019"/>
          </a:xfrm>
          <a:prstGeom prst="rect">
            <a:avLst/>
          </a:prstGeom>
        </p:spPr>
      </p:pic>
      <p:pic>
        <p:nvPicPr>
          <p:cNvPr id="7" name="Picture 6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E8349F16-75E8-6A49-FF4C-E4CA1F27F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652" y="1338620"/>
            <a:ext cx="3714838" cy="2480311"/>
          </a:xfrm>
          <a:prstGeom prst="rect">
            <a:avLst/>
          </a:prstGeom>
        </p:spPr>
      </p:pic>
      <p:pic>
        <p:nvPicPr>
          <p:cNvPr id="9" name="Picture 8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728EB15F-036A-1D6E-7B3A-063C99DC2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0" y="3917239"/>
            <a:ext cx="3695347" cy="2532020"/>
          </a:xfrm>
          <a:prstGeom prst="rect">
            <a:avLst/>
          </a:prstGeom>
        </p:spPr>
      </p:pic>
      <p:pic>
        <p:nvPicPr>
          <p:cNvPr id="11" name="Picture 10" descr="A person playing a video game&#10;&#10;Description automatically generated with low confidence">
            <a:extLst>
              <a:ext uri="{FF2B5EF4-FFF2-40B4-BE49-F238E27FC236}">
                <a16:creationId xmlns:a16="http://schemas.microsoft.com/office/drawing/2014/main" id="{D1459818-BD7D-864B-E638-3533E0113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86" y="3960855"/>
            <a:ext cx="3695347" cy="2532020"/>
          </a:xfrm>
          <a:prstGeom prst="rect">
            <a:avLst/>
          </a:prstGeom>
        </p:spPr>
      </p:pic>
      <p:pic>
        <p:nvPicPr>
          <p:cNvPr id="13" name="Picture 12" descr="A picture containing text, vegetable, businesscard&#10;&#10;Description automatically generated">
            <a:extLst>
              <a:ext uri="{FF2B5EF4-FFF2-40B4-BE49-F238E27FC236}">
                <a16:creationId xmlns:a16="http://schemas.microsoft.com/office/drawing/2014/main" id="{5F401863-7707-F595-AEAF-6A0061241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87" y="1395333"/>
            <a:ext cx="3695347" cy="243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74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7317B-3405-E035-F209-E1E17DEC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Aftermath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9AEED-9C0C-C330-3439-E6B4F5511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early ‘87, Trey returned from cabinet-making and..</a:t>
            </a:r>
          </a:p>
          <a:p>
            <a:r>
              <a:rPr lang="en-US" dirty="0"/>
              <a:t>Built a new </a:t>
            </a:r>
            <a:r>
              <a:rPr lang="en-US" b="1" i="1" dirty="0"/>
              <a:t>C-programmable</a:t>
            </a:r>
            <a:r>
              <a:rPr lang="en-US" dirty="0"/>
              <a:t> transformation engine..</a:t>
            </a:r>
          </a:p>
          <a:p>
            <a:r>
              <a:rPr lang="en-US" dirty="0"/>
              <a:t>..based on </a:t>
            </a:r>
            <a:r>
              <a:rPr lang="en-US" dirty="0" err="1"/>
              <a:t>Weitek</a:t>
            </a:r>
            <a:r>
              <a:rPr lang="en-US" dirty="0"/>
              <a:t> 16MFlop FP Chip Set</a:t>
            </a:r>
          </a:p>
          <a:p>
            <a:r>
              <a:rPr lang="en-US" dirty="0"/>
              <a:t>Anyone could now program machine; it became research workhorse</a:t>
            </a:r>
          </a:p>
          <a:p>
            <a:r>
              <a:rPr lang="en-US" dirty="0"/>
              <a:t>Pxpl4 was powered on and running for ~ 5 years </a:t>
            </a:r>
          </a:p>
          <a:p>
            <a:r>
              <a:rPr lang="en-US" dirty="0"/>
              <a:t>..until supplanted by Pxpl5</a:t>
            </a:r>
          </a:p>
          <a:p>
            <a:r>
              <a:rPr lang="en-US" dirty="0"/>
              <a:t>I visited Henry’s office in 1987.  Suggested “Incomplete” could become an “H”.  So it was.</a:t>
            </a:r>
          </a:p>
        </p:txBody>
      </p:sp>
    </p:spTree>
    <p:extLst>
      <p:ext uri="{BB962C8B-B14F-4D97-AF65-F5344CB8AC3E}">
        <p14:creationId xmlns:p14="http://schemas.microsoft.com/office/powerpoint/2010/main" val="2787437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53EF-D259-FB16-E052-A0603F6D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So.. How did this happen?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CD302-919F-4136-6137-598894AC0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22" y="2296324"/>
            <a:ext cx="10515600" cy="2816450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US" dirty="0"/>
              <a:t>How did a bunch of folks at a southern university with no engineering school end up building some of the more impressive experimental systems of the M&amp;C revolution?</a:t>
            </a:r>
          </a:p>
        </p:txBody>
      </p:sp>
    </p:spTree>
    <p:extLst>
      <p:ext uri="{BB962C8B-B14F-4D97-AF65-F5344CB8AC3E}">
        <p14:creationId xmlns:p14="http://schemas.microsoft.com/office/powerpoint/2010/main" val="746901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B1929-3A06-0ABD-1C6B-1F9E6EA3F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 Had a Lot of Help!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672BE-E232-5A01-45F3-DCDFF8017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Henry – A couple of stunning ideas; also possibly the most persuasive person in the world</a:t>
            </a:r>
          </a:p>
          <a:p>
            <a:r>
              <a:rPr lang="en-US" dirty="0"/>
              <a:t>Lynn Conway – her deceptively simple ideas were remarkably powerful</a:t>
            </a:r>
          </a:p>
          <a:p>
            <a:r>
              <a:rPr lang="en-US" dirty="0"/>
              <a:t>State of NC – miraculously, spent serious money on </a:t>
            </a:r>
            <a:r>
              <a:rPr lang="el-GR" dirty="0"/>
              <a:t>μ</a:t>
            </a:r>
            <a:r>
              <a:rPr lang="en-US" dirty="0"/>
              <a:t>electronics</a:t>
            </a:r>
          </a:p>
          <a:p>
            <a:r>
              <a:rPr lang="en-US" dirty="0"/>
              <a:t>Fred Brooks – Spent his </a:t>
            </a:r>
            <a:r>
              <a:rPr lang="el-GR" dirty="0"/>
              <a:t>μ</a:t>
            </a:r>
            <a:r>
              <a:rPr lang="en-US" dirty="0"/>
              <a:t>E money on MSL and saw the value of ‘performance art’</a:t>
            </a:r>
          </a:p>
          <a:p>
            <a:r>
              <a:rPr lang="en-US" dirty="0"/>
              <a:t>MCNC and local VLSI design community –  exciting place to be in the 80’s</a:t>
            </a:r>
          </a:p>
          <a:p>
            <a:r>
              <a:rPr lang="en-US" dirty="0"/>
              <a:t>Lynn Conway again:  help with Pxpl2, Al </a:t>
            </a:r>
            <a:r>
              <a:rPr lang="en-US" dirty="0" err="1"/>
              <a:t>Paeth</a:t>
            </a:r>
            <a:endParaRPr lang="en-US" dirty="0"/>
          </a:p>
          <a:p>
            <a:r>
              <a:rPr lang="en-US" dirty="0"/>
              <a:t>MOSIS and inexpensive fab – made VLSI accessible to universities</a:t>
            </a:r>
          </a:p>
          <a:p>
            <a:r>
              <a:rPr lang="en-US" dirty="0"/>
              <a:t>Bernie </a:t>
            </a:r>
            <a:r>
              <a:rPr lang="en-US" dirty="0" err="1"/>
              <a:t>Chern</a:t>
            </a:r>
            <a:r>
              <a:rPr lang="en-US" dirty="0"/>
              <a:t> (NFS) &amp; John Toole (DARPA) -- Our PM’s were incredibly supportive!</a:t>
            </a:r>
          </a:p>
          <a:p>
            <a:r>
              <a:rPr lang="en-US" dirty="0"/>
              <a:t>Vern Chi – MSL director, an engineer’s engineer</a:t>
            </a:r>
          </a:p>
          <a:p>
            <a:endParaRPr lang="en-US" dirty="0"/>
          </a:p>
          <a:p>
            <a:r>
              <a:rPr lang="en-US" dirty="0"/>
              <a:t>But mostly:  smart people are everywhere</a:t>
            </a:r>
            <a:r>
              <a:rPr lang="en-US" sz="2200" dirty="0"/>
              <a:t> (not just MIT, Stanford, Berkeley)</a:t>
            </a:r>
            <a:r>
              <a:rPr lang="en-US" dirty="0"/>
              <a:t>.  They just need some encouragement..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351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86760-C442-571F-71C8-4F25AE41C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Pixel-Planes 1</a:t>
            </a:r>
            <a:endParaRPr lang="en-US" b="1" dirty="0"/>
          </a:p>
        </p:txBody>
      </p:sp>
      <p:pic>
        <p:nvPicPr>
          <p:cNvPr id="5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298EEFCA-4093-7664-9AF5-F095913C5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632" y="2179459"/>
            <a:ext cx="4489698" cy="35121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60CE95-CA92-40B8-8F91-D4E477DD1671}"/>
              </a:ext>
            </a:extLst>
          </p:cNvPr>
          <p:cNvSpPr txBox="1"/>
          <p:nvPr/>
        </p:nvSpPr>
        <p:spPr>
          <a:xfrm>
            <a:off x="4694830" y="1863375"/>
            <a:ext cx="66589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Implemented some logic for 2x2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Designed on big piece of gridded velum with colored pencils, and digitized using ED text editor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Finished late.. Took an incomplete!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Fab at Xerox PARC Spring 1981, 5µ NMOS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Back from fab Summer 1981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Half-hearted attempts to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But mainly on to other things!</a:t>
            </a:r>
          </a:p>
        </p:txBody>
      </p:sp>
    </p:spTree>
    <p:extLst>
      <p:ext uri="{BB962C8B-B14F-4D97-AF65-F5344CB8AC3E}">
        <p14:creationId xmlns:p14="http://schemas.microsoft.com/office/powerpoint/2010/main" val="3025317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B52E-1CD3-A36F-3892-449EFE2F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Pixel-Planes 1 Era  </a:t>
            </a:r>
            <a:r>
              <a:rPr lang="en-US" sz="3600" b="1" dirty="0"/>
              <a:t>(1981-82)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9640B-BE26-7D8C-F9FA-27AB59F40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MSL (Microelectronic Systems Lab) founded in 1981 </a:t>
            </a:r>
          </a:p>
          <a:p>
            <a:r>
              <a:rPr lang="en-US" dirty="0"/>
              <a:t>..using state funding for </a:t>
            </a:r>
            <a:r>
              <a:rPr lang="el-GR" dirty="0"/>
              <a:t>μ</a:t>
            </a:r>
            <a:r>
              <a:rPr lang="en-US" dirty="0"/>
              <a:t>electronics faculty, along with MCNC</a:t>
            </a:r>
          </a:p>
          <a:p>
            <a:r>
              <a:rPr lang="en-US" dirty="0"/>
              <a:t>Vern Chi hired as lab director</a:t>
            </a:r>
          </a:p>
          <a:p>
            <a:r>
              <a:rPr lang="en-US" dirty="0"/>
              <a:t>First hires:  John Thomas, Dan Berglund, and me!</a:t>
            </a:r>
          </a:p>
          <a:p>
            <a:r>
              <a:rPr lang="en-US" dirty="0"/>
              <a:t>Began to have real design tools (e.g., Berkeley Caesar, Spice)</a:t>
            </a:r>
          </a:p>
          <a:p>
            <a:r>
              <a:rPr lang="en-US" dirty="0"/>
              <a:t>Collaborated on several other VLSI projects in the Triangle</a:t>
            </a:r>
          </a:p>
        </p:txBody>
      </p:sp>
    </p:spTree>
    <p:extLst>
      <p:ext uri="{BB962C8B-B14F-4D97-AF65-F5344CB8AC3E}">
        <p14:creationId xmlns:p14="http://schemas.microsoft.com/office/powerpoint/2010/main" val="199869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31801-07D6-A95E-DB89-1E785A1A8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1140"/>
            <a:ext cx="10515600" cy="1125205"/>
          </a:xfrm>
        </p:spPr>
        <p:txBody>
          <a:bodyPr/>
          <a:lstStyle/>
          <a:p>
            <a:r>
              <a:rPr lang="en-US" b="1" dirty="0"/>
              <a:t>Pixel-Planes 2  </a:t>
            </a:r>
            <a:r>
              <a:rPr lang="en-US" sz="3600" b="1" dirty="0"/>
              <a:t>(1982-83)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A430C-1DAF-D180-C8FF-98AD70661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1" y="1306807"/>
            <a:ext cx="7924800" cy="1367170"/>
          </a:xfrm>
        </p:spPr>
        <p:txBody>
          <a:bodyPr>
            <a:normAutofit/>
          </a:bodyPr>
          <a:lstStyle/>
          <a:p>
            <a:r>
              <a:rPr lang="en-US" sz="2400" dirty="0"/>
              <a:t>Visit to Lynn Conway’s lab at Xerox PARC, spring 1982</a:t>
            </a:r>
          </a:p>
          <a:p>
            <a:r>
              <a:rPr lang="en-US" sz="2400" dirty="0"/>
              <a:t>Lynn kindly “loaned” Al </a:t>
            </a:r>
            <a:r>
              <a:rPr lang="en-US" sz="2400" dirty="0" err="1"/>
              <a:t>Paeth</a:t>
            </a:r>
            <a:r>
              <a:rPr lang="en-US" sz="2400" dirty="0"/>
              <a:t> and Alan Bell to help us with silicon design</a:t>
            </a:r>
          </a:p>
        </p:txBody>
      </p:sp>
      <p:pic>
        <p:nvPicPr>
          <p:cNvPr id="9" name="Picture 8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B18570BE-1A49-0AC3-AF36-A466E9F90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5830" y="3249705"/>
            <a:ext cx="3706480" cy="2779860"/>
          </a:xfrm>
          <a:prstGeom prst="rect">
            <a:avLst/>
          </a:prstGeom>
        </p:spPr>
      </p:pic>
      <p:pic>
        <p:nvPicPr>
          <p:cNvPr id="7" name="Picture 6" descr="A circuit board on a table&#10;&#10;Description automatically generated with low confidence">
            <a:extLst>
              <a:ext uri="{FF2B5EF4-FFF2-40B4-BE49-F238E27FC236}">
                <a16:creationId xmlns:a16="http://schemas.microsoft.com/office/drawing/2014/main" id="{88395E87-F044-3223-BEAF-05230337D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1030" y="1895864"/>
            <a:ext cx="3706480" cy="277986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CD65B6-AFBF-D6C4-8CD0-62470ED16008}"/>
              </a:ext>
            </a:extLst>
          </p:cNvPr>
          <p:cNvSpPr txBox="1">
            <a:spLocks/>
          </p:cNvSpPr>
          <p:nvPr/>
        </p:nvSpPr>
        <p:spPr>
          <a:xfrm>
            <a:off x="6096000" y="2933700"/>
            <a:ext cx="5615433" cy="3559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Paeth</a:t>
            </a:r>
            <a:r>
              <a:rPr lang="en-US" sz="2400" dirty="0"/>
              <a:t> only had time for part of linear expression tree, simple ALU, few bits of memory</a:t>
            </a:r>
          </a:p>
          <a:p>
            <a:r>
              <a:rPr lang="en-US" sz="2400" dirty="0"/>
              <a:t>Chips </a:t>
            </a:r>
            <a:r>
              <a:rPr lang="en-US" sz="2400" dirty="0" err="1"/>
              <a:t>fabbed</a:t>
            </a:r>
            <a:r>
              <a:rPr lang="en-US" sz="2400" dirty="0"/>
              <a:t> at Xerox PARC, arrived Fall 1982</a:t>
            </a:r>
          </a:p>
          <a:p>
            <a:r>
              <a:rPr lang="en-US" sz="2400" dirty="0"/>
              <a:t>4 chips worked</a:t>
            </a:r>
          </a:p>
          <a:p>
            <a:r>
              <a:rPr lang="en-US" sz="2400" dirty="0"/>
              <a:t>Augmented with external circuits to do video </a:t>
            </a:r>
            <a:r>
              <a:rPr lang="en-US" sz="2400" dirty="0" err="1"/>
              <a:t>scanout</a:t>
            </a:r>
            <a:r>
              <a:rPr lang="en-US" sz="2400" dirty="0"/>
              <a:t> and display</a:t>
            </a:r>
          </a:p>
        </p:txBody>
      </p:sp>
    </p:spTree>
    <p:extLst>
      <p:ext uri="{BB962C8B-B14F-4D97-AF65-F5344CB8AC3E}">
        <p14:creationId xmlns:p14="http://schemas.microsoft.com/office/powerpoint/2010/main" val="764249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076D9-C240-C275-C30E-CAF4C1AFA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762"/>
            <a:ext cx="10515600" cy="1325563"/>
          </a:xfrm>
        </p:spPr>
        <p:txBody>
          <a:bodyPr/>
          <a:lstStyle/>
          <a:p>
            <a:r>
              <a:rPr lang="en-US" b="1" dirty="0"/>
              <a:t>Pixel-Planes 2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A23117E-D287-8EE4-E39F-9FF4C4750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517" y="2121958"/>
            <a:ext cx="5096933" cy="382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801AED-B846-1A25-800C-635921DB3D0A}"/>
              </a:ext>
            </a:extLst>
          </p:cNvPr>
          <p:cNvSpPr txBox="1"/>
          <p:nvPr/>
        </p:nvSpPr>
        <p:spPr>
          <a:xfrm>
            <a:off x="4780026" y="493868"/>
            <a:ext cx="71310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“</a:t>
            </a:r>
            <a:r>
              <a:rPr lang="en-US" sz="2400" dirty="0" err="1"/>
              <a:t>lashup</a:t>
            </a:r>
            <a:r>
              <a:rPr lang="en-US" sz="2400" dirty="0"/>
              <a:t>” made this image on 1/7/83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Birthday of Pixel-Planes!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 x 16 image (3 interpenetrating polygons)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.. needed a model to explain!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Demonstrated 3 basic rendering steps: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Scan conversion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Smooth shading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Hidden surface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Convinced people this could work..   ..including funding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1982-83: persuaded NSF and DARPA to fund project</a:t>
            </a:r>
          </a:p>
        </p:txBody>
      </p: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B0116BA-65CF-2440-380C-0A6F3F4E3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96610" y="4767072"/>
            <a:ext cx="2805554" cy="17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54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8B84E-EF30-F910-5619-2E32E1839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Pixel-Planes 3  </a:t>
            </a:r>
            <a:r>
              <a:rPr lang="en-US" sz="3600" b="1" dirty="0"/>
              <a:t>(1983-1984)</a:t>
            </a:r>
            <a:endParaRPr lang="en-US" b="1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70D99E9-E999-4853-625C-0709CF458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0932" y="1955042"/>
            <a:ext cx="5083995" cy="3991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FF37E2-6B48-ADB6-3751-F74415CCE1CA}"/>
              </a:ext>
            </a:extLst>
          </p:cNvPr>
          <p:cNvSpPr txBox="1"/>
          <p:nvPr/>
        </p:nvSpPr>
        <p:spPr>
          <a:xfrm>
            <a:off x="4635500" y="1549400"/>
            <a:ext cx="7277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tools and much learning led to..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Pxpl3 memory chip:  64 pixels x 32 bits of 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Full X-Y linear expression tree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Token based video output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4μ NMOS, </a:t>
            </a:r>
            <a:r>
              <a:rPr lang="en-US" sz="2400" dirty="0" err="1"/>
              <a:t>fabbed</a:t>
            </a:r>
            <a:r>
              <a:rPr lang="en-US" sz="2400" dirty="0"/>
              <a:t> thru new MOSIS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BBB68D-D12A-BB8D-A15A-32760A7B8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0" y="3857724"/>
            <a:ext cx="7099300" cy="136717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Project gained joint NSF/DARPA funding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Hired key people (John </a:t>
            </a:r>
            <a:r>
              <a:rPr lang="en-US" sz="2400" dirty="0" err="1"/>
              <a:t>Eyles</a:t>
            </a:r>
            <a:r>
              <a:rPr lang="en-US" sz="2400" dirty="0"/>
              <a:t>, John Austin, Mark Monger)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Moved into New West 1rst floor</a:t>
            </a:r>
          </a:p>
        </p:txBody>
      </p:sp>
    </p:spTree>
    <p:extLst>
      <p:ext uri="{BB962C8B-B14F-4D97-AF65-F5344CB8AC3E}">
        <p14:creationId xmlns:p14="http://schemas.microsoft.com/office/powerpoint/2010/main" val="2612896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9FCFBF-F075-1C50-F55E-E2CBCE872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/>
              <a:t>Pixel-Planes 3 System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C96014-7237-69D0-EF90-6D778443C6F8}"/>
              </a:ext>
            </a:extLst>
          </p:cNvPr>
          <p:cNvSpPr txBox="1"/>
          <p:nvPr/>
        </p:nvSpPr>
        <p:spPr>
          <a:xfrm>
            <a:off x="5250106" y="586822"/>
            <a:ext cx="6106742" cy="18676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Chips (mostly) worked.. Workarounds for flaws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Pxpl3 prototype could render polygons at speed limited by host computer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Began to develop serious board-design chops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..and learn how to get chips </a:t>
            </a:r>
            <a:r>
              <a:rPr lang="en-US" sz="1100" dirty="0"/>
              <a:t>(almost) </a:t>
            </a:r>
            <a:r>
              <a:rPr lang="en-US" dirty="0"/>
              <a:t>right on 1</a:t>
            </a:r>
            <a:r>
              <a:rPr lang="en-US" baseline="30000" dirty="0"/>
              <a:t>st</a:t>
            </a:r>
            <a:r>
              <a:rPr lang="en-US" dirty="0"/>
              <a:t> silicon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picture containing text, person, computer&#10;&#10;Description automatically generated">
            <a:extLst>
              <a:ext uri="{FF2B5EF4-FFF2-40B4-BE49-F238E27FC236}">
                <a16:creationId xmlns:a16="http://schemas.microsoft.com/office/drawing/2014/main" id="{C222738C-C173-DE4B-CEBA-3D3F54312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10" y="2729397"/>
            <a:ext cx="4480854" cy="3483864"/>
          </a:xfrm>
          <a:prstGeom prst="rect">
            <a:avLst/>
          </a:prstGeom>
        </p:spPr>
      </p:pic>
      <p:pic>
        <p:nvPicPr>
          <p:cNvPr id="8" name="Picture 7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E01B168C-F5D4-1DAD-61CA-6E1068AF4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746" y="2729397"/>
            <a:ext cx="4645152" cy="3483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4AB8B4-469F-9DD7-6623-ABE646B51CA7}"/>
              </a:ext>
            </a:extLst>
          </p:cNvPr>
          <p:cNvSpPr txBox="1"/>
          <p:nvPr/>
        </p:nvSpPr>
        <p:spPr>
          <a:xfrm>
            <a:off x="6653038" y="5789398"/>
            <a:ext cx="4629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John Austin’s Video Controller</a:t>
            </a:r>
          </a:p>
        </p:txBody>
      </p:sp>
    </p:spTree>
    <p:extLst>
      <p:ext uri="{BB962C8B-B14F-4D97-AF65-F5344CB8AC3E}">
        <p14:creationId xmlns:p14="http://schemas.microsoft.com/office/powerpoint/2010/main" val="1587185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DB1BA-BB14-0E92-1864-C7A09073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Pixel-Planes 4 </a:t>
            </a:r>
            <a:r>
              <a:rPr lang="en-US" sz="3200" b="1" dirty="0"/>
              <a:t>(1985)</a:t>
            </a:r>
            <a:endParaRPr lang="en-US" b="1" dirty="0"/>
          </a:p>
        </p:txBody>
      </p:sp>
      <p:pic>
        <p:nvPicPr>
          <p:cNvPr id="5" name="Picture 4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F5465E7D-F1F9-7CD9-B0A0-23F125D23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38" y="2260600"/>
            <a:ext cx="4559300" cy="3419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301763-9A1B-BAD5-F478-3B687D402BB8}"/>
              </a:ext>
            </a:extLst>
          </p:cNvPr>
          <p:cNvSpPr txBox="1"/>
          <p:nvPr/>
        </p:nvSpPr>
        <p:spPr>
          <a:xfrm>
            <a:off x="4279900" y="1536700"/>
            <a:ext cx="7321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Pixel-Planes group join DARPA VLSI ‘club’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Henry persuades MIT and Caltech to allow UNC to host annual academic VLSI 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Pxpl3 demonstrated at ‘85 VLSI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Several talented graduate students join group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CCF371-7D0E-7823-2A75-F3FA9AC37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9900" y="3998051"/>
            <a:ext cx="7099300" cy="2308324"/>
          </a:xfrm>
        </p:spPr>
        <p:txBody>
          <a:bodyPr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Began work on Pxpl4 Enhanced Memory Chip (EMC)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Lambda-based port of Pxpl3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128 pixels x 72 bits/pixel, 3</a:t>
            </a:r>
            <a:r>
              <a:rPr lang="el-GR" sz="2400" dirty="0"/>
              <a:t>μ</a:t>
            </a:r>
            <a:r>
              <a:rPr lang="en-US" sz="2400" dirty="0"/>
              <a:t> NMOS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“Shadow Register” for async video scan out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Full X-Y tree with programmable “super-tree”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10MHz operation planned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B490B6-F3FB-74FA-B640-77301C884D32}"/>
              </a:ext>
            </a:extLst>
          </p:cNvPr>
          <p:cNvCxnSpPr/>
          <p:nvPr/>
        </p:nvCxnSpPr>
        <p:spPr>
          <a:xfrm>
            <a:off x="6362700" y="3822700"/>
            <a:ext cx="25273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835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2839</TotalTime>
  <Words>1796</Words>
  <Application>Microsoft Office PowerPoint</Application>
  <PresentationFormat>Widescreen</PresentationFormat>
  <Paragraphs>210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Office Theme</vt:lpstr>
      <vt:lpstr>Pixel-Planes 4—The Year We Grew Up</vt:lpstr>
      <vt:lpstr>Prehistory  1980-1981</vt:lpstr>
      <vt:lpstr>Pixel-Planes 1</vt:lpstr>
      <vt:lpstr>Pixel-Planes 1 Era  (1981-82)</vt:lpstr>
      <vt:lpstr>Pixel-Planes 2  (1982-83) </vt:lpstr>
      <vt:lpstr>Pixel-Planes 2</vt:lpstr>
      <vt:lpstr>Pixel-Planes 3  (1983-1984)</vt:lpstr>
      <vt:lpstr>Pixel-Planes 3 System</vt:lpstr>
      <vt:lpstr>Pixel-Planes 4 (1985)</vt:lpstr>
      <vt:lpstr>Early Pxpl4 System</vt:lpstr>
      <vt:lpstr>Siggraph ‘85</vt:lpstr>
      <vt:lpstr>Full-Scale Pixel-Planes 4</vt:lpstr>
      <vt:lpstr>Pxpl Memory Chips</vt:lpstr>
      <vt:lpstr>Chip Testing</vt:lpstr>
      <vt:lpstr>MSL Chip Tester</vt:lpstr>
      <vt:lpstr>Pxpl System Enclosure</vt:lpstr>
      <vt:lpstr>Pxpl System Power &amp; Cooling</vt:lpstr>
      <vt:lpstr>Pxpl PC Boards</vt:lpstr>
      <vt:lpstr>Pxpl IF and Video Boards</vt:lpstr>
      <vt:lpstr>Transformation Engine</vt:lpstr>
      <vt:lpstr>Mercury ZIP Boards</vt:lpstr>
      <vt:lpstr>Software</vt:lpstr>
      <vt:lpstr>Pixel-Planes 4 Alive!</vt:lpstr>
      <vt:lpstr>Pixel-Planes 4 Hits the Road</vt:lpstr>
      <vt:lpstr>Pixel-Plane 4 at SIGGRAPH 86</vt:lpstr>
      <vt:lpstr>SIGGRAPH ‘86 – What They Saw</vt:lpstr>
      <vt:lpstr>Aftermath</vt:lpstr>
      <vt:lpstr>So.. How did this happen?</vt:lpstr>
      <vt:lpstr>We Had a Lot of Help!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Pixel-Planes 4—The Year We Grew Up</dc:title>
  <dc:creator>john poulton</dc:creator>
  <cp:lastModifiedBy>john poulton</cp:lastModifiedBy>
  <cp:revision>20</cp:revision>
  <dcterms:created xsi:type="dcterms:W3CDTF">2022-08-25T17:52:31Z</dcterms:created>
  <dcterms:modified xsi:type="dcterms:W3CDTF">2022-08-29T13:40:01Z</dcterms:modified>
</cp:coreProperties>
</file>