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9" r:id="rId5"/>
    <p:sldId id="262" r:id="rId6"/>
    <p:sldId id="264" r:id="rId7"/>
    <p:sldId id="263" r:id="rId8"/>
    <p:sldId id="260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1" r:id="rId17"/>
    <p:sldId id="279" r:id="rId18"/>
    <p:sldId id="273" r:id="rId19"/>
    <p:sldId id="274" r:id="rId20"/>
    <p:sldId id="285" r:id="rId21"/>
    <p:sldId id="293" r:id="rId22"/>
    <p:sldId id="275" r:id="rId23"/>
    <p:sldId id="276" r:id="rId24"/>
    <p:sldId id="278" r:id="rId25"/>
    <p:sldId id="277" r:id="rId26"/>
    <p:sldId id="280" r:id="rId27"/>
    <p:sldId id="282" r:id="rId28"/>
    <p:sldId id="283" r:id="rId29"/>
    <p:sldId id="281" r:id="rId30"/>
    <p:sldId id="284" r:id="rId31"/>
    <p:sldId id="286" r:id="rId32"/>
    <p:sldId id="287" r:id="rId33"/>
    <p:sldId id="288" r:id="rId34"/>
    <p:sldId id="289" r:id="rId35"/>
    <p:sldId id="290" r:id="rId36"/>
    <p:sldId id="291" r:id="rId37"/>
    <p:sldId id="294" r:id="rId38"/>
    <p:sldId id="292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53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A1140-9FE2-47D8-AE9F-4FC327ECD099}" type="datetimeFigureOut">
              <a:rPr lang="en-US" smtClean="0"/>
              <a:t>7/21/2016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A0412-2F48-46EF-8CE4-F26854264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591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A1140-9FE2-47D8-AE9F-4FC327ECD099}" type="datetimeFigureOut">
              <a:rPr lang="en-US" smtClean="0"/>
              <a:t>7/21/2016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A0412-2F48-46EF-8CE4-F26854264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73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A1140-9FE2-47D8-AE9F-4FC327ECD099}" type="datetimeFigureOut">
              <a:rPr lang="en-US" smtClean="0"/>
              <a:t>7/21/2016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A0412-2F48-46EF-8CE4-F26854264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773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A1140-9FE2-47D8-AE9F-4FC327ECD099}" type="datetimeFigureOut">
              <a:rPr lang="en-US" smtClean="0"/>
              <a:t>7/21/2016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A0412-2F48-46EF-8CE4-F26854264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160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A1140-9FE2-47D8-AE9F-4FC327ECD099}" type="datetimeFigureOut">
              <a:rPr lang="en-US" smtClean="0"/>
              <a:t>7/21/2016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A0412-2F48-46EF-8CE4-F26854264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69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A1140-9FE2-47D8-AE9F-4FC327ECD099}" type="datetimeFigureOut">
              <a:rPr lang="en-US" smtClean="0"/>
              <a:t>7/21/2016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A0412-2F48-46EF-8CE4-F26854264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862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A1140-9FE2-47D8-AE9F-4FC327ECD099}" type="datetimeFigureOut">
              <a:rPr lang="en-US" smtClean="0"/>
              <a:t>7/21/2016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A0412-2F48-46EF-8CE4-F26854264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946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A1140-9FE2-47D8-AE9F-4FC327ECD099}" type="datetimeFigureOut">
              <a:rPr lang="en-US" smtClean="0"/>
              <a:t>7/21/2016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A0412-2F48-46EF-8CE4-F26854264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067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A1140-9FE2-47D8-AE9F-4FC327ECD099}" type="datetimeFigureOut">
              <a:rPr lang="en-US" smtClean="0"/>
              <a:t>7/21/2016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A0412-2F48-46EF-8CE4-F26854264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1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A1140-9FE2-47D8-AE9F-4FC327ECD099}" type="datetimeFigureOut">
              <a:rPr lang="en-US" smtClean="0"/>
              <a:t>7/21/2016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A0412-2F48-46EF-8CE4-F26854264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011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A1140-9FE2-47D8-AE9F-4FC327ECD099}" type="datetimeFigureOut">
              <a:rPr lang="en-US" smtClean="0"/>
              <a:t>7/21/2016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A0412-2F48-46EF-8CE4-F26854264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85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A1140-9FE2-47D8-AE9F-4FC327ECD099}" type="datetimeFigureOut">
              <a:rPr lang="en-US" smtClean="0"/>
              <a:t>7/21/2016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A0412-2F48-46EF-8CE4-F26854264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60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mailto:jp@cs.unc.edu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Technical Materiel Corporation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 Brief History</a:t>
            </a:r>
          </a:p>
          <a:p>
            <a:r>
              <a:rPr lang="en-US" dirty="0" smtClean="0"/>
              <a:t>&amp;</a:t>
            </a:r>
          </a:p>
          <a:p>
            <a:r>
              <a:rPr lang="en-US" dirty="0" smtClean="0"/>
              <a:t>Introduction to TMC Collecting</a:t>
            </a:r>
            <a:endParaRPr lang="en-US" dirty="0"/>
          </a:p>
        </p:txBody>
      </p:sp>
      <p:pic>
        <p:nvPicPr>
          <p:cNvPr id="1026" name="Picture 2" descr="C:\Users\John\Desktop\tmc_pages\tmc_restoration\meter_and_nameplate_scans\Old_logo_np-117_fa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4614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ohn\Desktop\tmc_pages\tmc_restoration\meter_and_nameplate_scans\logo_new_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99" y="336097"/>
            <a:ext cx="1878013" cy="186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61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GPT-750</a:t>
            </a:r>
            <a:endParaRPr lang="en-US" dirty="0"/>
          </a:p>
        </p:txBody>
      </p:sp>
      <p:pic>
        <p:nvPicPr>
          <p:cNvPr id="9218" name="Picture 2" descr="C:\Users\John\Desktop\tmc_pages\tmc_tables\rig_pix_db\gpt-750\gpt-750b-2_over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47800"/>
            <a:ext cx="3657600" cy="453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1" y="1459173"/>
            <a:ext cx="4191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TMC’s first transmitter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Introduced in early 1956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Replacement for T-368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Extremely versatile: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750W 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1KW CW, RTTY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2KW PEP SSB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Sold very well from get-go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Commercial customers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Military: AN/URT-17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State </a:t>
            </a:r>
            <a:r>
              <a:rPr lang="en-US" sz="2400" dirty="0" err="1" smtClean="0"/>
              <a:t>Dept</a:t>
            </a:r>
            <a:r>
              <a:rPr lang="en-US" sz="2400" dirty="0" smtClean="0"/>
              <a:t>, </a:t>
            </a:r>
            <a:r>
              <a:rPr lang="en-US" sz="2400" dirty="0" smtClean="0"/>
              <a:t>FBI, White House </a:t>
            </a:r>
            <a:r>
              <a:rPr lang="en-US" sz="2400" dirty="0" err="1" smtClean="0"/>
              <a:t>Comm’s</a:t>
            </a:r>
            <a:r>
              <a:rPr lang="en-US" sz="2400" dirty="0" smtClean="0"/>
              <a:t> Agency, others…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19500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GPT-750:  Modularity</a:t>
            </a:r>
            <a:endParaRPr lang="en-US" dirty="0"/>
          </a:p>
        </p:txBody>
      </p:sp>
      <p:pic>
        <p:nvPicPr>
          <p:cNvPr id="10242" name="Picture 2" descr="C:\Users\John\Desktop\tmc_pages\tmc_tables\rig_pix_db\gpt-750\gpt-750-b1_overall_lef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5" y="1999129"/>
            <a:ext cx="3250899" cy="401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3131" y="2342263"/>
            <a:ext cx="1067669" cy="951884"/>
          </a:xfrm>
          <a:prstGeom prst="rect">
            <a:avLst/>
          </a:prstGeom>
          <a:noFill/>
          <a:ln w="4762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655724" y="2343160"/>
            <a:ext cx="1324762" cy="950987"/>
          </a:xfrm>
          <a:prstGeom prst="rect">
            <a:avLst/>
          </a:prstGeom>
          <a:noFill/>
          <a:ln w="4762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523131" y="1846729"/>
            <a:ext cx="310725" cy="49643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674608" y="4346319"/>
            <a:ext cx="2219596" cy="1223403"/>
          </a:xfrm>
          <a:prstGeom prst="rect">
            <a:avLst/>
          </a:prstGeom>
          <a:noFill/>
          <a:ln w="4762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318105" y="1846729"/>
            <a:ext cx="160918" cy="495534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126198" y="5569723"/>
            <a:ext cx="334260" cy="46688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06618" y="1477397"/>
            <a:ext cx="2111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VFO (AO-100 based)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5548" y="1323465"/>
            <a:ext cx="6004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2x 4-250 RF Deck (Class C for AM/CW, Class AB for SSB/RTTY)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73866" y="6036609"/>
            <a:ext cx="224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Power Supply Drawer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23131" y="3334737"/>
            <a:ext cx="2457354" cy="932463"/>
          </a:xfrm>
          <a:prstGeom prst="rect">
            <a:avLst/>
          </a:prstGeom>
          <a:noFill/>
          <a:ln w="4762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3980486" y="2554615"/>
            <a:ext cx="462603" cy="780124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443089" y="1846729"/>
            <a:ext cx="44786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C000"/>
                </a:solidFill>
              </a:rPr>
              <a:t>Center Drawer:</a:t>
            </a:r>
          </a:p>
          <a:p>
            <a:r>
              <a:rPr lang="en-US" sz="2000" b="1" dirty="0" smtClean="0">
                <a:solidFill>
                  <a:srgbClr val="FFC000"/>
                </a:solidFill>
              </a:rPr>
              <a:t>2x 810 Plate Modulator in “A” AM </a:t>
            </a:r>
            <a:r>
              <a:rPr lang="en-US" sz="2000" b="1" dirty="0" err="1" smtClean="0">
                <a:solidFill>
                  <a:srgbClr val="FFC000"/>
                </a:solidFill>
              </a:rPr>
              <a:t>config</a:t>
            </a:r>
            <a:endParaRPr lang="en-US" sz="2000" b="1" dirty="0">
              <a:solidFill>
                <a:srgbClr val="FFC000"/>
              </a:solidFill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089" y="4476250"/>
            <a:ext cx="2394395" cy="1535673"/>
          </a:xfrm>
          <a:prstGeom prst="rect">
            <a:avLst/>
          </a:prstGeom>
          <a:noFill/>
          <a:ln w="57150">
            <a:solidFill>
              <a:srgbClr val="FFC000"/>
            </a:solidFill>
            <a:prstDash val="sys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089" y="2880263"/>
            <a:ext cx="2421691" cy="1175152"/>
          </a:xfrm>
          <a:prstGeom prst="rect">
            <a:avLst/>
          </a:prstGeom>
          <a:noFill/>
          <a:ln w="50800">
            <a:solidFill>
              <a:srgbClr val="FFC000"/>
            </a:solidFill>
            <a:prstDash val="sys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7008720" y="4629633"/>
            <a:ext cx="20552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C000"/>
                </a:solidFill>
              </a:rPr>
              <a:t>SBE Sideband Exciter in “D” SSB </a:t>
            </a:r>
            <a:r>
              <a:rPr lang="en-US" sz="2000" b="1" dirty="0" err="1" smtClean="0">
                <a:solidFill>
                  <a:srgbClr val="FFC000"/>
                </a:solidFill>
              </a:rPr>
              <a:t>config</a:t>
            </a:r>
            <a:endParaRPr lang="en-US" sz="2000" b="1" dirty="0">
              <a:solidFill>
                <a:srgbClr val="FFC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62174" y="2986309"/>
            <a:ext cx="2055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C000"/>
                </a:solidFill>
              </a:rPr>
              <a:t>XFK Exciter in “C” RTTY </a:t>
            </a:r>
            <a:r>
              <a:rPr lang="en-US" sz="2000" b="1" dirty="0" err="1" smtClean="0">
                <a:solidFill>
                  <a:srgbClr val="FFC000"/>
                </a:solidFill>
              </a:rPr>
              <a:t>config</a:t>
            </a:r>
            <a:endParaRPr lang="en-US" sz="2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35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Modularity Concept Development</a:t>
            </a:r>
            <a:endParaRPr lang="en-US" dirty="0"/>
          </a:p>
        </p:txBody>
      </p:sp>
      <p:pic>
        <p:nvPicPr>
          <p:cNvPr id="11266" name="Picture 2" descr="C:\Users\John\Desktop\tmc_pages\tmc_tables\rig_pix_db\pal-350\pal-350_overall_lef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2980401" cy="274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John\Desktop\tmc_pages\tmc_tables\rig_pix_db\pal-1k\pal-1k_overa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563" y="1531548"/>
            <a:ext cx="3390679" cy="423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78148" y="1545173"/>
            <a:ext cx="841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PA Deck</a:t>
            </a:r>
            <a:endParaRPr lang="en-US" sz="2000" b="1" dirty="0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206103" y="2037166"/>
            <a:ext cx="372045" cy="20005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188529" y="2869954"/>
            <a:ext cx="372045" cy="20005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541292" y="2342020"/>
            <a:ext cx="1004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Power Supply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16711" y="4457531"/>
            <a:ext cx="31425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PAL-350 350W PEP amplifier</a:t>
            </a:r>
          </a:p>
          <a:p>
            <a:r>
              <a:rPr lang="en-US" sz="2000" dirty="0" smtClean="0"/>
              <a:t>Introduced in 1958</a:t>
            </a:r>
          </a:p>
          <a:p>
            <a:r>
              <a:rPr lang="en-US" sz="2000" dirty="0" smtClean="0"/>
              <a:t>Pair of 4CX250’s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816951" y="1899116"/>
            <a:ext cx="841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PA Deck</a:t>
            </a:r>
            <a:endParaRPr lang="en-US" sz="2000" b="1" dirty="0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6960213" y="2253059"/>
            <a:ext cx="856738" cy="7169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791504" y="3015586"/>
            <a:ext cx="1004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LV P.S.</a:t>
            </a:r>
            <a:endParaRPr lang="en-US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804441" y="3978091"/>
            <a:ext cx="1004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HV P.S.</a:t>
            </a:r>
            <a:endParaRPr lang="en-US" sz="2000" b="1" dirty="0"/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6899840" y="3215641"/>
            <a:ext cx="891664" cy="5635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6978368" y="4178146"/>
            <a:ext cx="813136" cy="49363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99563" y="5763574"/>
            <a:ext cx="28324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PAL-1K 1Kw PEP amplifier</a:t>
            </a:r>
          </a:p>
          <a:p>
            <a:r>
              <a:rPr lang="en-US" sz="2000" dirty="0" smtClean="0"/>
              <a:t>Introduced in 1959</a:t>
            </a:r>
          </a:p>
          <a:p>
            <a:r>
              <a:rPr lang="en-US" sz="2000" dirty="0" smtClean="0"/>
              <a:t>PL-172 final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5537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Modularity</a:t>
            </a:r>
            <a:endParaRPr lang="en-US" dirty="0"/>
          </a:p>
        </p:txBody>
      </p:sp>
      <p:pic>
        <p:nvPicPr>
          <p:cNvPr id="12291" name="Picture 3" descr="C:\Users\John\Desktop\tmc_pages\tmc_tables\rig_pix_db\sbt-1k\sbt-1ka_fro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828800"/>
            <a:ext cx="3800662" cy="472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1226403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Modules could be combined in a variety of ways to create many different products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506123" y="1896618"/>
            <a:ext cx="1934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ATS SWR Indicator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496579" y="2342191"/>
            <a:ext cx="2181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PAL-1K Amp and PS’s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516159" y="2906467"/>
            <a:ext cx="1039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VOX VFO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546523" y="3472119"/>
            <a:ext cx="2445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SBE Sideband Exciter and Power Supply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452207" y="4794492"/>
            <a:ext cx="2270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Auxiliary Power Panel</a:t>
            </a:r>
            <a:endParaRPr lang="en-US" b="1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172200" y="2057400"/>
            <a:ext cx="343959" cy="1846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152620" y="2486504"/>
            <a:ext cx="343959" cy="1846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133040" y="3091133"/>
            <a:ext cx="343959" cy="1846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135068" y="3656785"/>
            <a:ext cx="343959" cy="1846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92752" y="2295294"/>
            <a:ext cx="31307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Example:  </a:t>
            </a:r>
          </a:p>
          <a:p>
            <a:r>
              <a:rPr lang="en-US" b="1" dirty="0" smtClean="0"/>
              <a:t>    SBT-1KA </a:t>
            </a:r>
          </a:p>
          <a:p>
            <a:r>
              <a:rPr lang="en-US" b="1" dirty="0" smtClean="0"/>
              <a:t>    (Sideband Transmitter, 1KW)</a:t>
            </a:r>
            <a:endParaRPr lang="en-US" b="1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6111828" y="5045333"/>
            <a:ext cx="343959" cy="1846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92752" y="3409497"/>
            <a:ext cx="31307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Over its 25-year  life-span, there were dozens of variations of the SBT-1K design!</a:t>
            </a:r>
          </a:p>
          <a:p>
            <a:endParaRPr lang="en-US" b="1" dirty="0"/>
          </a:p>
          <a:p>
            <a:r>
              <a:rPr lang="en-US" b="1" dirty="0" smtClean="0"/>
              <a:t>New ones created by introducing new modules…</a:t>
            </a:r>
            <a:endParaRPr lang="en-US" b="1" dirty="0"/>
          </a:p>
        </p:txBody>
      </p:sp>
      <p:sp>
        <p:nvSpPr>
          <p:cNvPr id="14" name="Rectangle 13"/>
          <p:cNvSpPr/>
          <p:nvPr/>
        </p:nvSpPr>
        <p:spPr>
          <a:xfrm>
            <a:off x="3692857" y="1896618"/>
            <a:ext cx="11344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SBT-1KA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5260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Power Arrives</a:t>
            </a:r>
            <a:endParaRPr lang="en-US" dirty="0"/>
          </a:p>
        </p:txBody>
      </p:sp>
      <p:pic>
        <p:nvPicPr>
          <p:cNvPr id="13314" name="Picture 2" descr="C:\Users\John\Desktop\tmc_pages\tmc_tables\rig_pix_db\gpt-10k\gpt-10k_bth_doors_op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447800"/>
            <a:ext cx="5076301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89401" y="5672189"/>
            <a:ext cx="4455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GPT-10K (10KW PEP) Introduced in 1959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881310" y="2787134"/>
            <a:ext cx="1204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PAL-1K IPA</a:t>
            </a:r>
            <a:endParaRPr lang="en-US" b="1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334000" y="2971800"/>
            <a:ext cx="1447800" cy="4132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334000" y="4299466"/>
            <a:ext cx="1565507" cy="3487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931611" y="4325034"/>
            <a:ext cx="1526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10Kw PA HV Supply</a:t>
            </a:r>
            <a:endParaRPr lang="en-US" b="1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2133600" y="2787134"/>
            <a:ext cx="1219200" cy="37011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11580" y="2570202"/>
            <a:ext cx="1628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SBE SSB Exciter</a:t>
            </a:r>
            <a:endParaRPr lang="en-US" b="1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133600" y="3245923"/>
            <a:ext cx="1219200" cy="37011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53947" y="3034772"/>
            <a:ext cx="1039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VOX VFO</a:t>
            </a:r>
            <a:endParaRPr lang="en-US" b="1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2066103" y="3953489"/>
            <a:ext cx="1219200" cy="1850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98824" y="3706021"/>
            <a:ext cx="1767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XFK RTTY Exciter</a:t>
            </a:r>
            <a:endParaRPr lang="en-US" b="1" dirty="0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2066103" y="4510090"/>
            <a:ext cx="1219200" cy="13810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26120" y="4333417"/>
            <a:ext cx="1739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2-tone Test Generator</a:t>
            </a:r>
            <a:endParaRPr lang="en-US" b="1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2066103" y="2200091"/>
            <a:ext cx="1219200" cy="37011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11579" y="1738815"/>
            <a:ext cx="1581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Spectrum Analyzer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854533" y="1744670"/>
            <a:ext cx="1526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10Kw PA</a:t>
            </a:r>
            <a:endParaRPr lang="en-US" b="1" dirty="0"/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5334000" y="1929336"/>
            <a:ext cx="1510916" cy="6408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85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GPT-10K Products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‘10K was the most successful product ever launched by TMC</a:t>
            </a:r>
          </a:p>
          <a:p>
            <a:r>
              <a:rPr lang="en-US" dirty="0" smtClean="0"/>
              <a:t>Survived in many variations well into the 1980’s</a:t>
            </a:r>
          </a:p>
          <a:p>
            <a:r>
              <a:rPr lang="en-US" dirty="0" smtClean="0"/>
              <a:t>Navy’s main “medium” power transmitter</a:t>
            </a:r>
          </a:p>
          <a:p>
            <a:r>
              <a:rPr lang="en-US" dirty="0" smtClean="0"/>
              <a:t>Bureau of Standards (WWV), Apollo Program, Voice of America, … and many others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52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Higher Power</a:t>
            </a:r>
            <a:endParaRPr lang="en-US" dirty="0"/>
          </a:p>
        </p:txBody>
      </p:sp>
      <p:pic>
        <p:nvPicPr>
          <p:cNvPr id="14338" name="Picture 2" descr="C:\Users\John\Desktop\tmc_pages\tmc_tables\rig_pix_db\gpt-40k\gpt-40k_overall_lef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1447799"/>
            <a:ext cx="3581399" cy="288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John\Desktop\tmc_pages\tmc_tables\rig_pix_db\gpt-200k\gpt-200k_fron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028132"/>
            <a:ext cx="4512984" cy="361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1" y="4332604"/>
            <a:ext cx="3507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GPT-40K (introduced late 1959)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952105" y="3028132"/>
            <a:ext cx="31776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GPT-200K (introduced 1962)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95803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TMC Goes Public</a:t>
            </a:r>
            <a:endParaRPr lang="en-US" dirty="0"/>
          </a:p>
        </p:txBody>
      </p:sp>
      <p:pic>
        <p:nvPicPr>
          <p:cNvPr id="21506" name="Picture 2" descr="C:\Users\John\Desktop\tmc_pages\tmc_history\photos\stock_be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4743450" cy="374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57800" y="2194844"/>
            <a:ext cx="3429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After a decade of rapid growth, TMC became publicly traded in 1959.</a:t>
            </a:r>
          </a:p>
          <a:p>
            <a:endParaRPr lang="en-US" sz="2000" dirty="0"/>
          </a:p>
          <a:p>
            <a:r>
              <a:rPr lang="en-US" sz="2000" dirty="0" smtClean="0"/>
              <a:t>Sales totaled </a:t>
            </a:r>
            <a:r>
              <a:rPr lang="en-US" sz="2000" b="1" dirty="0" smtClean="0"/>
              <a:t>$5M </a:t>
            </a:r>
            <a:r>
              <a:rPr lang="en-US" sz="2000" dirty="0" smtClean="0"/>
              <a:t>in 1959…</a:t>
            </a:r>
          </a:p>
          <a:p>
            <a:endParaRPr lang="en-US" sz="2000" dirty="0"/>
          </a:p>
          <a:p>
            <a:r>
              <a:rPr lang="en-US" sz="2000" dirty="0" smtClean="0"/>
              <a:t>… and peaked at </a:t>
            </a:r>
            <a:r>
              <a:rPr lang="en-US" sz="2000" b="1" dirty="0" smtClean="0"/>
              <a:t>$29M </a:t>
            </a:r>
            <a:r>
              <a:rPr lang="en-US" sz="2000" dirty="0" smtClean="0"/>
              <a:t>in 1964</a:t>
            </a:r>
          </a:p>
        </p:txBody>
      </p:sp>
    </p:spTree>
    <p:extLst>
      <p:ext uri="{BB962C8B-B14F-4D97-AF65-F5344CB8AC3E}">
        <p14:creationId xmlns:p14="http://schemas.microsoft.com/office/powerpoint/2010/main" val="288033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Plants..</a:t>
            </a:r>
            <a:endParaRPr lang="en-US" dirty="0"/>
          </a:p>
        </p:txBody>
      </p:sp>
      <p:pic>
        <p:nvPicPr>
          <p:cNvPr id="15366" name="Picture 6" descr="C:\Users\John\Desktop\tmc_pages\tmc_history\plants\clarkstown\clarkstown_color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062" y="3505200"/>
            <a:ext cx="4048838" cy="311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C:\Users\John\Desktop\tmc_pages\tmc_history\plants\mamaroneck\waverly_overa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49" y="1219200"/>
            <a:ext cx="4483894" cy="3607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6062" y="3105090"/>
            <a:ext cx="40824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West Nyack Plant (Transmitters) 1961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14300" y="4826794"/>
            <a:ext cx="4561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Waverly Ave Plant (Mamaroneck—Receivers and Systems) 1960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8190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..and Remote Sites</a:t>
            </a:r>
            <a:endParaRPr lang="en-US" dirty="0"/>
          </a:p>
        </p:txBody>
      </p:sp>
      <p:pic>
        <p:nvPicPr>
          <p:cNvPr id="16386" name="Picture 2" descr="C:\Users\John\Desktop\tmc_pages\tmc_history\plants\canada\canada_plant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48" y="1432165"/>
            <a:ext cx="2895600" cy="240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John\Desktop\tmc_pages\tmc_history\plants\arizona\arizona_plan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47800"/>
            <a:ext cx="4038600" cy="180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John\Desktop\tmc_pages\tmc_history\plants\virginia\tmc_power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696" y="3581400"/>
            <a:ext cx="3605701" cy="287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John\Desktop\tmc_pages\tmc_history\plants\california\slo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39" y="3927475"/>
            <a:ext cx="3161397" cy="252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5962" y="1514185"/>
            <a:ext cx="138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TMC Canada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0" y="1170878"/>
            <a:ext cx="231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TMC Systems--Arizona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02078" y="3938617"/>
            <a:ext cx="2593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TMC Research--California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019443" y="3558143"/>
            <a:ext cx="2295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TMC Power Systems – Alexandria VA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7993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Founder:  Ray H. </a:t>
            </a:r>
            <a:r>
              <a:rPr lang="en-US" dirty="0" err="1" smtClean="0"/>
              <a:t>dePasquale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029200" cy="4525963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Born Manhattan 1905</a:t>
            </a:r>
          </a:p>
          <a:p>
            <a:r>
              <a:rPr lang="en-US" sz="2800" dirty="0" smtClean="0"/>
              <a:t>Export manager, Silver Marshall Co. (1930-34)</a:t>
            </a:r>
          </a:p>
          <a:p>
            <a:r>
              <a:rPr lang="en-US" sz="2800" dirty="0" smtClean="0"/>
              <a:t>Founder, Technical Products International (1934-42)</a:t>
            </a:r>
          </a:p>
          <a:p>
            <a:r>
              <a:rPr lang="en-US" sz="2800" dirty="0" smtClean="0"/>
              <a:t>VP and Dir Manufacturing, Press Wireless (1942-47)</a:t>
            </a:r>
          </a:p>
          <a:p>
            <a:r>
              <a:rPr lang="en-US" sz="2800" dirty="0" smtClean="0"/>
              <a:t>Founder, </a:t>
            </a:r>
            <a:r>
              <a:rPr lang="en-US" sz="2800" dirty="0" err="1" smtClean="0"/>
              <a:t>Prez</a:t>
            </a:r>
            <a:r>
              <a:rPr lang="en-US" sz="2800" dirty="0" smtClean="0"/>
              <a:t>, TMC 1947-1994</a:t>
            </a:r>
          </a:p>
          <a:p>
            <a:r>
              <a:rPr lang="en-US" sz="2800" dirty="0" smtClean="0"/>
              <a:t>Lifelong ham W2DCO (QCWA #1200, DXCC)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  <p:pic>
        <p:nvPicPr>
          <p:cNvPr id="2050" name="Picture 2" descr="C:\Users\John\Desktop\tmc_pages\tmc_history\photos\tmc_people\ray_dep_portrait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524000"/>
            <a:ext cx="3219450" cy="457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07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Projects:  “Jenny”</a:t>
            </a:r>
            <a:endParaRPr lang="en-US" dirty="0"/>
          </a:p>
        </p:txBody>
      </p:sp>
      <p:pic>
        <p:nvPicPr>
          <p:cNvPr id="26627" name="Picture 3" descr="C:\Users\John\Desktop\tmc_pages\tmc_history\photos\prj_jenny\aircraft_exteriors\aircraft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07945"/>
            <a:ext cx="3962400" cy="330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:\Users\John\Desktop\tmc_pages\tmc_history\photos\prj_jenny\aircraft_interiors\jenny_interior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725" y="1407945"/>
            <a:ext cx="2636441" cy="331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4038600"/>
            <a:ext cx="2966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Blue Eagle I (“Radio” aircraft)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347321" y="4715826"/>
            <a:ext cx="3365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Interior of “TV” aircraft showing RCA television equipment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5486400"/>
            <a:ext cx="76279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TMC prime contractor to build flying broadcast stations for TV and Radio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4 aircraft deployed to Vietnam and bravely operated by Blue Eagle Squadron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First airborne TV broadcast of World Series </a:t>
            </a:r>
            <a:r>
              <a:rPr lang="en-US" dirty="0" smtClean="0"/>
              <a:t>game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See the </a:t>
            </a:r>
            <a:r>
              <a:rPr lang="en-US" i="1" dirty="0" smtClean="0"/>
              <a:t>tmchistory.org</a:t>
            </a:r>
            <a:r>
              <a:rPr lang="en-US" dirty="0" smtClean="0"/>
              <a:t> website for more info!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28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Projects: Portable Systems</a:t>
            </a:r>
            <a:endParaRPr lang="en-US" dirty="0"/>
          </a:p>
        </p:txBody>
      </p:sp>
      <p:pic>
        <p:nvPicPr>
          <p:cNvPr id="32770" name="Picture 2" descr="C:\Users\John\Desktop\tmc_pages\tmc_history\photos\prj_baker\baker_C621.13-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3865377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7240" y="4694030"/>
            <a:ext cx="3585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Project “Baker” (AN//MSC-42) under construction at Waverly Plant</a:t>
            </a:r>
          </a:p>
          <a:p>
            <a:r>
              <a:rPr lang="en-US" dirty="0" smtClean="0"/>
              <a:t>1961-62</a:t>
            </a:r>
            <a:endParaRPr lang="en-US" dirty="0"/>
          </a:p>
        </p:txBody>
      </p:sp>
      <p:pic>
        <p:nvPicPr>
          <p:cNvPr id="32772" name="Picture 4" descr="http://www.navy-radio.com/commsta/greece/tcs35-r-c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839" y="1371600"/>
            <a:ext cx="4411096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42729" y="5867400"/>
            <a:ext cx="41013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TSC-35 Receiver site, </a:t>
            </a:r>
            <a:r>
              <a:rPr lang="en-US" dirty="0" err="1" smtClean="0"/>
              <a:t>Nea</a:t>
            </a:r>
            <a:r>
              <a:rPr lang="en-US" dirty="0" smtClean="0"/>
              <a:t> </a:t>
            </a:r>
            <a:r>
              <a:rPr lang="en-US" dirty="0" err="1" smtClean="0"/>
              <a:t>Makri</a:t>
            </a:r>
            <a:r>
              <a:rPr lang="en-US" dirty="0" smtClean="0"/>
              <a:t> Greece</a:t>
            </a:r>
          </a:p>
          <a:p>
            <a:r>
              <a:rPr lang="en-US" dirty="0" smtClean="0"/>
              <a:t>(Project “</a:t>
            </a:r>
            <a:r>
              <a:rPr lang="en-US" dirty="0"/>
              <a:t>J</a:t>
            </a:r>
            <a:r>
              <a:rPr lang="en-US" dirty="0" smtClean="0"/>
              <a:t>udy”  1963)</a:t>
            </a:r>
          </a:p>
          <a:p>
            <a:r>
              <a:rPr lang="en-US" dirty="0" smtClean="0"/>
              <a:t>Visit:  navy-radio.com/commsta-judy.html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72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Themes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1" y="1828800"/>
            <a:ext cx="77724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Beginning in mid 1950’s, US Navy needed…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Remote Control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Put receivers far from noise 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Put transmitters far from receivers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More precise frequency control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Support ever-narrower-band RTTY communications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TMC innovator in both areas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FRR-502 remotely controllable in mid-50’s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“</a:t>
            </a:r>
            <a:r>
              <a:rPr lang="en-US" sz="2400" dirty="0" err="1" smtClean="0"/>
              <a:t>Technimatic</a:t>
            </a:r>
            <a:r>
              <a:rPr lang="en-US" sz="2400" dirty="0" smtClean="0"/>
              <a:t>” digital remote control--1960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First </a:t>
            </a:r>
            <a:r>
              <a:rPr lang="en-US" sz="2400" dirty="0" smtClean="0"/>
              <a:t>synthesized </a:t>
            </a:r>
            <a:r>
              <a:rPr lang="en-US" sz="2400" dirty="0" smtClean="0"/>
              <a:t>SSB exciter introduced  1958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Synthesizer-controlled DDR-5 receiver 1962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3921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Synthesized Transmitters</a:t>
            </a:r>
            <a:endParaRPr lang="en-US" dirty="0"/>
          </a:p>
        </p:txBody>
      </p:sp>
      <p:pic>
        <p:nvPicPr>
          <p:cNvPr id="18434" name="Picture 2" descr="C:\Users\John\Desktop\tmc_pages\tmc_tables\rig_pix_db\sbg\sbg-1_fro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62200"/>
            <a:ext cx="3371266" cy="418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1715869"/>
            <a:ext cx="2845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SBG Synthesized SSB Exciter</a:t>
            </a:r>
          </a:p>
          <a:p>
            <a:r>
              <a:rPr lang="en-US" b="1" dirty="0" smtClean="0"/>
              <a:t>Introduced 1958</a:t>
            </a:r>
            <a:endParaRPr lang="en-US" b="1" dirty="0"/>
          </a:p>
        </p:txBody>
      </p:sp>
      <p:pic>
        <p:nvPicPr>
          <p:cNvPr id="18435" name="Picture 3" descr="C:\Users\John\Desktop\tmc_pages\tmc_tables\rig_pix_db\gpt-10k\gpt-10k_fron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95400"/>
            <a:ext cx="3809958" cy="469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93269" y="5926045"/>
            <a:ext cx="3319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..and synthesized 10KW GPT-10K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9527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Synthesized Receivers</a:t>
            </a:r>
            <a:endParaRPr lang="en-US" dirty="0"/>
          </a:p>
        </p:txBody>
      </p:sp>
      <p:pic>
        <p:nvPicPr>
          <p:cNvPr id="20482" name="Picture 2" descr="C:\Users\John\Desktop\tmc_pages\tmc_tables\rig_pix_db\ddr-5\ddr-5_fro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96704"/>
            <a:ext cx="367450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19600" y="2438400"/>
            <a:ext cx="3835794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DDR-5 Receiver Family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Dozens of variations providing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  Diversity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  Multiple Independent Sideband Rx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 </a:t>
            </a:r>
            <a:r>
              <a:rPr lang="en-US" dirty="0" smtClean="0"/>
              <a:t> Remote 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71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Remote Control</a:t>
            </a:r>
            <a:endParaRPr lang="en-US" dirty="0"/>
          </a:p>
        </p:txBody>
      </p:sp>
      <p:pic>
        <p:nvPicPr>
          <p:cNvPr id="19458" name="Picture 2" descr="C:\Users\John\Desktop\tmc_pages\tmc_history\photos\tmc_people\ray_technimatic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142" y="1524295"/>
            <a:ext cx="5791959" cy="458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80801" y="1739668"/>
            <a:ext cx="16977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Control Console</a:t>
            </a:r>
            <a:endParaRPr lang="en-US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29687" y="2109000"/>
            <a:ext cx="217914" cy="457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6400800" y="1928041"/>
            <a:ext cx="217914" cy="2870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618714" y="1558709"/>
            <a:ext cx="17967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Remote Receiver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066800" y="6111377"/>
            <a:ext cx="7699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TTY interface between control and remote unit, manual or paper tape operation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93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TMC Goes Solid State</a:t>
            </a:r>
            <a:endParaRPr lang="en-US" dirty="0"/>
          </a:p>
        </p:txBody>
      </p:sp>
      <p:pic>
        <p:nvPicPr>
          <p:cNvPr id="22530" name="Picture 2" descr="C:\Users\John\Desktop\tmc_pages\tmc_tables\rig_pix_db\ttr\ttr-10_overall_lef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447800"/>
            <a:ext cx="4010779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1905000"/>
            <a:ext cx="4495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Transition to solid-state difficult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Mamaroneck design team firmly stuck in tube era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Early designs done by </a:t>
            </a:r>
            <a:r>
              <a:rPr lang="en-US" sz="2000" b="1" i="1" dirty="0" smtClean="0"/>
              <a:t>TMC Research </a:t>
            </a:r>
            <a:r>
              <a:rPr lang="en-US" sz="2000" dirty="0" smtClean="0"/>
              <a:t>(California, then Arizona)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Research prototypes developed into products at Mamaroneck Plant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TTR-10 Transceiver introduced in 1963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Not a huge success…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6477000" y="4274879"/>
            <a:ext cx="1981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TTR-10 Transceiver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7394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Solid-State…</a:t>
            </a:r>
            <a:endParaRPr lang="en-US" dirty="0"/>
          </a:p>
        </p:txBody>
      </p:sp>
      <p:pic>
        <p:nvPicPr>
          <p:cNvPr id="23554" name="Picture 2" descr="C:\Users\John\Desktop\tmc_pages\tmc_tables\rig_pix_db\ste\ste-1_overall_lef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447800"/>
            <a:ext cx="3200400" cy="262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29400" y="3698806"/>
            <a:ext cx="1915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STE “Strip” Exciter</a:t>
            </a:r>
            <a:endParaRPr lang="en-US" b="1" dirty="0"/>
          </a:p>
        </p:txBody>
      </p:sp>
      <p:pic>
        <p:nvPicPr>
          <p:cNvPr id="23556" name="Picture 4" descr="C:\Users\John\Desktop\tmc_pages\tmc_tables\rig_pix_db\str\str-1_top_lef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88139"/>
            <a:ext cx="3151131" cy="257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65590" y="3671025"/>
            <a:ext cx="2106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STR “Strip” Receiver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78456" y="4642513"/>
            <a:ext cx="78321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TTR modules repackaged into 1U “strip” units in 1964 by Alan </a:t>
            </a:r>
            <a:r>
              <a:rPr lang="en-US" sz="2000" dirty="0" err="1" smtClean="0"/>
              <a:t>Duddles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Sold very well; hundreds used at airports all over Canada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Made a tidy, small radio package  with PAL-350 and PAL-500 amps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Sometimes seen at </a:t>
            </a:r>
            <a:r>
              <a:rPr lang="en-US" sz="2000" dirty="0" err="1" smtClean="0"/>
              <a:t>hamfests</a:t>
            </a:r>
            <a:r>
              <a:rPr lang="en-US" sz="2000" dirty="0" smtClean="0"/>
              <a:t>..</a:t>
            </a:r>
            <a:r>
              <a:rPr lang="en-US" sz="2000" dirty="0" smtClean="0">
                <a:sym typeface="Wingdings" panose="05000000000000000000" pitchFamily="2" charset="2"/>
              </a:rPr>
              <a:t>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9674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MMX Solid-State </a:t>
            </a:r>
            <a:r>
              <a:rPr lang="en-US" dirty="0" smtClean="0"/>
              <a:t>Exciter</a:t>
            </a:r>
            <a:endParaRPr lang="en-US" dirty="0"/>
          </a:p>
        </p:txBody>
      </p:sp>
      <p:pic>
        <p:nvPicPr>
          <p:cNvPr id="24578" name="Picture 2" descr="C:\Users\John\Desktop\tmc_pages\tmc_tables\rig_pix_db\mmx\mmx-2a_over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80" y="1524000"/>
            <a:ext cx="4834719" cy="385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88409" y="1524000"/>
            <a:ext cx="34479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TMC’s flagship exciter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Introduced in 1968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Remarkably small, versatile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Not terribly reliable..</a:t>
            </a:r>
            <a:endParaRPr lang="en-US" sz="2000" b="1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048000"/>
            <a:ext cx="2667000" cy="36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269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TMC in Decline by late 60’s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60’s-70’s not kind to TMC</a:t>
            </a:r>
          </a:p>
          <a:p>
            <a:pPr lvl="1"/>
            <a:r>
              <a:rPr lang="en-US" dirty="0" smtClean="0"/>
              <a:t>Navy moving away from HF </a:t>
            </a:r>
            <a:r>
              <a:rPr lang="en-US" dirty="0" smtClean="0"/>
              <a:t>communications..</a:t>
            </a:r>
          </a:p>
          <a:p>
            <a:pPr lvl="1"/>
            <a:r>
              <a:rPr lang="en-US" dirty="0" smtClean="0"/>
              <a:t>..and winding down from the Vietnam war</a:t>
            </a:r>
            <a:endParaRPr lang="en-US" dirty="0" smtClean="0"/>
          </a:p>
          <a:p>
            <a:pPr lvl="1"/>
            <a:r>
              <a:rPr lang="en-US" dirty="0" smtClean="0"/>
              <a:t>No new customer found to take Navy’s place</a:t>
            </a:r>
          </a:p>
          <a:p>
            <a:pPr lvl="1"/>
            <a:r>
              <a:rPr lang="en-US" dirty="0" smtClean="0"/>
              <a:t>Difficulty producing reliable solid-state gear</a:t>
            </a:r>
          </a:p>
          <a:p>
            <a:pPr lvl="1"/>
            <a:r>
              <a:rPr lang="en-US" dirty="0" smtClean="0"/>
              <a:t>Loss of TMC Research design team</a:t>
            </a:r>
          </a:p>
          <a:p>
            <a:pPr lvl="1"/>
            <a:r>
              <a:rPr lang="en-US" dirty="0" smtClean="0"/>
              <a:t>Contentious employee strike in mid-70’s</a:t>
            </a:r>
          </a:p>
          <a:p>
            <a:pPr lvl="1"/>
            <a:r>
              <a:rPr lang="en-US" dirty="0" smtClean="0"/>
              <a:t>Many </a:t>
            </a:r>
            <a:r>
              <a:rPr lang="en-US" dirty="0" smtClean="0"/>
              <a:t>attempts </a:t>
            </a:r>
            <a:r>
              <a:rPr lang="en-US" dirty="0" smtClean="0"/>
              <a:t>to enter new </a:t>
            </a:r>
            <a:r>
              <a:rPr lang="en-US" dirty="0" smtClean="0"/>
              <a:t>markets—none successful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4130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 Wireless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057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Founded 1929 by newspaper consortium</a:t>
            </a:r>
          </a:p>
          <a:p>
            <a:r>
              <a:rPr lang="en-US" sz="2400" dirty="0" smtClean="0"/>
              <a:t>News traffic in both Europe and Pacific theatres during WW2</a:t>
            </a:r>
          </a:p>
          <a:p>
            <a:r>
              <a:rPr lang="en-US" sz="2400" dirty="0" smtClean="0"/>
              <a:t>Major supplier of military radio equipment</a:t>
            </a:r>
          </a:p>
          <a:p>
            <a:r>
              <a:rPr lang="en-US" sz="2400" dirty="0" smtClean="0"/>
              <a:t>3-time winner of E-award during war</a:t>
            </a:r>
            <a:endParaRPr lang="en-US" sz="2400" dirty="0"/>
          </a:p>
        </p:txBody>
      </p:sp>
      <p:pic>
        <p:nvPicPr>
          <p:cNvPr id="4" name="Picture 4" descr="C:\Users\John\Desktop\tmc_pages\PressWireless\E-awar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74718"/>
            <a:ext cx="3276600" cy="261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John\Desktop\tmc_pages\PressWireless\normany_station_19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839765"/>
            <a:ext cx="3276600" cy="265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76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DDR-10 Debacle</a:t>
            </a:r>
            <a:endParaRPr lang="en-US" dirty="0"/>
          </a:p>
        </p:txBody>
      </p:sp>
      <p:pic>
        <p:nvPicPr>
          <p:cNvPr id="25602" name="Picture 2" descr="C:\Users\John\Desktop\tmc_pages\tmc_tables\rig_pix_db\ddr-10\ddrr-10m_copb-2_obsole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301" y="1219200"/>
            <a:ext cx="3737254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63825" y="5886450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DDR-10 Receiver with remote control console (left)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1600200"/>
            <a:ext cx="46408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Response to ambitious Navy RFP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..to replace aging DDR-5’s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Rx needed high stability, low noise, remote tuning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TMC developed at own expense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Development took nearly 4 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..by which time receiver was obsolete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Navy only ordered few dozen </a:t>
            </a:r>
            <a:r>
              <a:rPr lang="en-US" sz="2000" dirty="0" smtClean="0"/>
              <a:t>units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Effort caused the loss of many $M’s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Amazingly, </a:t>
            </a:r>
            <a:r>
              <a:rPr lang="en-US" sz="2000" dirty="0" smtClean="0"/>
              <a:t>a number of DDR-10’s survive</a:t>
            </a:r>
            <a:r>
              <a:rPr lang="en-US" sz="2000" dirty="0" smtClean="0"/>
              <a:t>, </a:t>
            </a:r>
            <a:r>
              <a:rPr lang="en-US" sz="2000" dirty="0" smtClean="0"/>
              <a:t>mainly at K9WT’s QTH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7836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TMC hangs on into 1990’s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/>
              <a:t>TMC delisted from NYSE in 1971 </a:t>
            </a:r>
          </a:p>
          <a:p>
            <a:r>
              <a:rPr lang="en-US" sz="2800" dirty="0" smtClean="0"/>
              <a:t>Business losses lead to writing off and closing remote sites by mid 80’s</a:t>
            </a:r>
          </a:p>
          <a:p>
            <a:r>
              <a:rPr lang="en-US" sz="2800" dirty="0" smtClean="0"/>
              <a:t>Temporary business refurbing GPT-10K’s for Navy in early 80’s</a:t>
            </a:r>
          </a:p>
          <a:p>
            <a:r>
              <a:rPr lang="en-US" sz="2800" dirty="0" smtClean="0"/>
              <a:t>Company continued building antenna couplers and related products into 1990’s</a:t>
            </a:r>
          </a:p>
          <a:p>
            <a:r>
              <a:rPr lang="en-US" sz="2800" dirty="0" smtClean="0"/>
              <a:t>Ray de Pasquale dies, Feb 1994</a:t>
            </a:r>
          </a:p>
          <a:p>
            <a:r>
              <a:rPr lang="en-US" sz="2800" dirty="0" smtClean="0"/>
              <a:t>Son Neil de Pasquale takes over, closes company down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7753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TMC Collecting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2209800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 smtClean="0"/>
              <a:t>TMC gear easy to spot:  gray paint; etched (sometimes screened) lettering; beautiful, formal, symmetric layout; top quality components.</a:t>
            </a:r>
          </a:p>
          <a:p>
            <a:r>
              <a:rPr lang="en-US" sz="2800" dirty="0" smtClean="0"/>
              <a:t>Gear not easy to find, but it’s out there!</a:t>
            </a:r>
          </a:p>
          <a:p>
            <a:r>
              <a:rPr lang="en-US" sz="2800" dirty="0" smtClean="0"/>
              <a:t>GPR-90 and companion GSB-1 sideband adapter most common items seen..</a:t>
            </a:r>
            <a:endParaRPr lang="en-US" sz="2800" dirty="0"/>
          </a:p>
        </p:txBody>
      </p:sp>
      <p:pic>
        <p:nvPicPr>
          <p:cNvPr id="27650" name="Picture 2" descr="C:\Users\John\Desktop\tmc_pages\tmc_tables\rig_pix_db\gpr-90\gpr-90_w_spk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532790"/>
            <a:ext cx="2231232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815392"/>
            <a:ext cx="26416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52600" y="6275990"/>
            <a:ext cx="2131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GPR-90 with speaker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52874" y="5801984"/>
            <a:ext cx="184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GSB-1 SB Adapter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6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Collectible Receivers</a:t>
            </a:r>
            <a:endParaRPr lang="en-US" dirty="0"/>
          </a:p>
        </p:txBody>
      </p:sp>
      <p:pic>
        <p:nvPicPr>
          <p:cNvPr id="4" name="Picture 4" descr="C:\Users\John\Desktop\tmc_pages\tmc_tables\rig_pix_db\gpr-90\gpr-90rx_over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3028838" cy="244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4092643"/>
            <a:ext cx="3115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GPR-90RX, GPR-90RXD, GPR-91</a:t>
            </a:r>
            <a:endParaRPr lang="en-US" dirty="0"/>
          </a:p>
        </p:txBody>
      </p:sp>
      <p:pic>
        <p:nvPicPr>
          <p:cNvPr id="28674" name="Picture 2" descr="C:\Users\John\Desktop\tmc_pages\tmc_tables\rig_pix_db\gpr-92\gpr_92a_overa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676400"/>
            <a:ext cx="3424237" cy="276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94484" y="4461975"/>
            <a:ext cx="3674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Very scarce, highly collectible GPR-92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77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TMC SSB Adapters</a:t>
            </a:r>
            <a:endParaRPr lang="en-US" dirty="0"/>
          </a:p>
        </p:txBody>
      </p:sp>
      <p:pic>
        <p:nvPicPr>
          <p:cNvPr id="29699" name="Picture 3" descr="C:\Users\John\Desktop\tmc_pages\tmc_tables\rig_pix_db\msr\msr-3a_fro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81200"/>
            <a:ext cx="4758564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05400" y="2209800"/>
            <a:ext cx="3886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MSR Series Sideband Adapters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EXCELLENT performers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Perfect companion for R-390(A)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Many </a:t>
            </a:r>
            <a:r>
              <a:rPr lang="en-US" sz="2000" b="1" dirty="0" smtClean="0"/>
              <a:t>variations (MSR-1 thru -9, and CV-591, CV-657A, CV-1722, CV-1758</a:t>
            </a:r>
            <a:r>
              <a:rPr lang="en-US" sz="2000" b="1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Highly collectible</a:t>
            </a:r>
            <a:endParaRPr lang="en-US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Good ones go for upwards $700 on </a:t>
            </a:r>
            <a:r>
              <a:rPr lang="en-US" sz="2000" b="1" dirty="0" err="1" smtClean="0"/>
              <a:t>ebay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75667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a TMC Transmitter</a:t>
            </a:r>
            <a:endParaRPr lang="en-US" dirty="0"/>
          </a:p>
        </p:txBody>
      </p:sp>
      <p:pic>
        <p:nvPicPr>
          <p:cNvPr id="30722" name="Picture 2" descr="C:\Users\John\Desktop\tmc_pages\tmc_tables\rig_pix_db\vox\vox-5_overall_lef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90" y="1274907"/>
            <a:ext cx="2667001" cy="214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C:\Users\John\Desktop\tmc_pages\tmc_tables\rig_pix_db\sbe\sbe-2_ps_overa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087" y="1636930"/>
            <a:ext cx="331297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5" descr="C:\Users\John\Desktop\tmc_pages\tmc_tables\rig_pix_db\gpe\gpe-1_overa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30" y="3657600"/>
            <a:ext cx="3377809" cy="277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1023" y="3288268"/>
            <a:ext cx="2341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VOX or PMO Oscillator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378285" y="4227729"/>
            <a:ext cx="2778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SBE with power supply</a:t>
            </a:r>
          </a:p>
          <a:p>
            <a:pPr algn="ctr"/>
            <a:r>
              <a:rPr lang="en-US" b="1" dirty="0" smtClean="0"/>
              <a:t>(be sure to snag the cable!)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6526" y="6066640"/>
            <a:ext cx="3988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If you’re very lucky, a GPE-1 AM exciter!</a:t>
            </a:r>
          </a:p>
        </p:txBody>
      </p:sp>
    </p:spTree>
    <p:extLst>
      <p:ext uri="{BB962C8B-B14F-4D97-AF65-F5344CB8AC3E}">
        <p14:creationId xmlns:p14="http://schemas.microsoft.com/office/powerpoint/2010/main" val="2226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Then Add an Amplifier..</a:t>
            </a:r>
            <a:endParaRPr lang="en-US" dirty="0"/>
          </a:p>
        </p:txBody>
      </p:sp>
      <p:pic>
        <p:nvPicPr>
          <p:cNvPr id="31746" name="Picture 2" descr="C:\Users\John\Desktop\tmc_pages\tmc_tables\rig_pix_db\pal-350\pal-350_overall_lef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10" y="1418659"/>
            <a:ext cx="3978688" cy="366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5085784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PAL-350 or PAL-500 (upgraded w/ </a:t>
            </a:r>
            <a:r>
              <a:rPr lang="en-US" dirty="0" smtClean="0"/>
              <a:t>4CX350’s</a:t>
            </a:r>
            <a:r>
              <a:rPr lang="en-US" dirty="0" smtClean="0"/>
              <a:t>)</a:t>
            </a:r>
          </a:p>
          <a:p>
            <a:r>
              <a:rPr lang="en-US" dirty="0" smtClean="0"/>
              <a:t>Cables often missing and very hard to replace!</a:t>
            </a:r>
          </a:p>
          <a:p>
            <a:r>
              <a:rPr lang="en-US" dirty="0" smtClean="0"/>
              <a:t>Note:  TMC amps only need 1/2W of drive!</a:t>
            </a:r>
            <a:endParaRPr lang="en-US" dirty="0"/>
          </a:p>
        </p:txBody>
      </p:sp>
      <p:pic>
        <p:nvPicPr>
          <p:cNvPr id="31747" name="Picture 3" descr="C:\Users\John\Desktop\tmc_pages\tmc_tables\rig_pix_db\pal-1k\pal-1k_overall_lef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418659"/>
            <a:ext cx="3409166" cy="418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05400" y="5495925"/>
            <a:ext cx="3809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PAL-1K</a:t>
            </a:r>
          </a:p>
          <a:p>
            <a:r>
              <a:rPr lang="en-US" dirty="0" smtClean="0"/>
              <a:t>Cabinets very scarce indeed!</a:t>
            </a:r>
          </a:p>
          <a:p>
            <a:r>
              <a:rPr lang="en-US" dirty="0" smtClean="0"/>
              <a:t>Uses PL-172 PA tubes—always fun….</a:t>
            </a:r>
          </a:p>
          <a:p>
            <a:r>
              <a:rPr lang="en-US" dirty="0" smtClean="0"/>
              <a:t>Often missing one/both PS’s..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06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 Find an Entire Transmitter!</a:t>
            </a:r>
            <a:endParaRPr lang="en-US" dirty="0"/>
          </a:p>
        </p:txBody>
      </p:sp>
      <p:pic>
        <p:nvPicPr>
          <p:cNvPr id="1026" name="Picture 2" descr="C:\Users\John\Desktop\tmc_pages\tmc_tables\rig_pix_db\gpt-750\gpt-750-d2_overall_lef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4050866" cy="500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24400" y="1394431"/>
            <a:ext cx="3733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SSB version is highly desirable, but not common (can easily add an external SBE exciter)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AM version is </a:t>
            </a:r>
            <a:r>
              <a:rPr lang="en-US" b="1" i="1" dirty="0" smtClean="0"/>
              <a:t>extremely</a:t>
            </a:r>
            <a:r>
              <a:rPr lang="en-US" dirty="0" smtClean="0"/>
              <a:t> scarce!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Good ones:  $800-$1500 or 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Bit of technical skill to get going, but then..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..an extremely reliable and solid transmitter!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AM version is an “industrial strength” KW-1 or Desk KW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3564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Thanks to the kindness of Neil de Pasquale..</a:t>
            </a:r>
          </a:p>
          <a:p>
            <a:r>
              <a:rPr lang="en-US" dirty="0" smtClean="0"/>
              <a:t>There’s a TON of information and resources for TMC equipment!</a:t>
            </a:r>
          </a:p>
          <a:p>
            <a:r>
              <a:rPr lang="en-US" dirty="0" smtClean="0"/>
              <a:t>Visit:</a:t>
            </a: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www.tmchistory.org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Email me at</a:t>
            </a:r>
            <a:r>
              <a:rPr lang="en-US" dirty="0"/>
              <a:t>	 </a:t>
            </a:r>
            <a:r>
              <a:rPr lang="en-US" dirty="0" smtClean="0"/>
              <a:t> </a:t>
            </a:r>
            <a:r>
              <a:rPr lang="en-US" dirty="0" smtClean="0">
                <a:hlinkClick r:id="rId2"/>
              </a:rPr>
              <a:t>jp@cs.unc.edu</a:t>
            </a:r>
            <a:r>
              <a:rPr lang="en-US" dirty="0"/>
              <a:t> </a:t>
            </a:r>
            <a:r>
              <a:rPr lang="en-US" dirty="0" smtClean="0"/>
              <a:t> and join the TMC list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TMC@mailman.qth.net</a:t>
            </a:r>
            <a:br>
              <a:rPr lang="en-US" dirty="0" smtClean="0"/>
            </a:br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13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 Wireless</a:t>
            </a:r>
            <a:endParaRPr lang="en-US" dirty="0"/>
          </a:p>
        </p:txBody>
      </p:sp>
      <p:pic>
        <p:nvPicPr>
          <p:cNvPr id="3075" name="Picture 3" descr="C:\Users\John\Desktop\tmc_pages\PressWireless\groundbreaking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447800"/>
            <a:ext cx="4140605" cy="508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00600" y="3401853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Groundbreaking, Pre-Wi transmitter plant in Long Island City, 1945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90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TMC Founding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447800"/>
            <a:ext cx="7772400" cy="1865963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 smtClean="0"/>
              <a:t>Following collapse of Press Wireless..</a:t>
            </a:r>
          </a:p>
          <a:p>
            <a:r>
              <a:rPr lang="en-US" sz="2800" dirty="0" smtClean="0"/>
              <a:t>Founded 1947 by 3 Pre-Wi colleagues</a:t>
            </a:r>
          </a:p>
          <a:p>
            <a:r>
              <a:rPr lang="en-US" sz="2800" dirty="0" smtClean="0"/>
              <a:t>Initially, a resurrected Technical Products (</a:t>
            </a:r>
            <a:r>
              <a:rPr lang="en-US" sz="2800" dirty="0" err="1" smtClean="0"/>
              <a:t>mfg’s</a:t>
            </a:r>
            <a:r>
              <a:rPr lang="en-US" sz="2800" dirty="0" smtClean="0"/>
              <a:t> rep)</a:t>
            </a:r>
          </a:p>
          <a:p>
            <a:r>
              <a:rPr lang="en-US" sz="2800" dirty="0" smtClean="0"/>
              <a:t>Soon turned to manufacturing</a:t>
            </a:r>
          </a:p>
          <a:p>
            <a:r>
              <a:rPr lang="en-US" sz="2800" dirty="0" smtClean="0"/>
              <a:t>TMC Canada founded 1949</a:t>
            </a:r>
            <a:endParaRPr lang="en-US" sz="2800" dirty="0"/>
          </a:p>
        </p:txBody>
      </p:sp>
      <p:pic>
        <p:nvPicPr>
          <p:cNvPr id="4098" name="Picture 2" descr="C:\Users\John\Desktop\bill_galio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026" y="3701557"/>
            <a:ext cx="1409167" cy="175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John\Desktop\tmc_pages\tmc_history\photos\tmc_people\bill_dean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29" y="3650106"/>
            <a:ext cx="1270000" cy="182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John\Desktop\tmc_pages\tmc_history\photos\tmc_people\ray_portrait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258" y="3669146"/>
            <a:ext cx="1392486" cy="179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40556" y="5460783"/>
            <a:ext cx="1699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Ray de Pasquale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43636" y="5452134"/>
            <a:ext cx="1529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William Deans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11836" y="5428517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William </a:t>
            </a:r>
            <a:r>
              <a:rPr lang="en-US" dirty="0" err="1" smtClean="0"/>
              <a:t>Gallione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04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Plant Locations</a:t>
            </a:r>
            <a:endParaRPr lang="en-US" dirty="0"/>
          </a:p>
        </p:txBody>
      </p:sp>
      <p:pic>
        <p:nvPicPr>
          <p:cNvPr id="7171" name="Picture 3" descr="C:\Users\John\Desktop\tmc_pages\tmc_history\plants\mamaroneck\700_fenimore_fro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078231"/>
            <a:ext cx="5874359" cy="414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6809" y="3783897"/>
            <a:ext cx="3049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Spencer Place</a:t>
            </a:r>
          </a:p>
          <a:p>
            <a:r>
              <a:rPr lang="en-US" dirty="0" smtClean="0"/>
              <a:t>Mamaroneck, NY</a:t>
            </a:r>
          </a:p>
          <a:p>
            <a:r>
              <a:rPr lang="en-US" dirty="0" smtClean="0"/>
              <a:t>1948-1952</a:t>
            </a:r>
            <a:endParaRPr lang="en-US" dirty="0"/>
          </a:p>
        </p:txBody>
      </p:sp>
      <p:pic>
        <p:nvPicPr>
          <p:cNvPr id="7170" name="Picture 2" descr="C:\Users\John\Desktop\tmc_pages\tmc_history\plants\mamaroneck\spenser_place_toda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2803411" cy="210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33800" y="5852337"/>
            <a:ext cx="4754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700 </a:t>
            </a:r>
            <a:r>
              <a:rPr lang="en-US" dirty="0" err="1" smtClean="0"/>
              <a:t>Fenimore</a:t>
            </a:r>
            <a:r>
              <a:rPr lang="en-US" dirty="0" smtClean="0"/>
              <a:t> Road, Mamaroneck--1952-present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04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Products</a:t>
            </a:r>
            <a:endParaRPr lang="en-US" dirty="0"/>
          </a:p>
        </p:txBody>
      </p:sp>
      <p:pic>
        <p:nvPicPr>
          <p:cNvPr id="6146" name="Picture 2" descr="C:\Users\John\Desktop\trc-500_over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3375025" cy="240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86585" y="1147615"/>
            <a:ext cx="1833561" cy="2433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782" y="3429000"/>
            <a:ext cx="2261235" cy="280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39005" y="4637083"/>
            <a:ext cx="3021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Antenna Terminations and Matching Transformers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2310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Products</a:t>
            </a:r>
            <a:endParaRPr lang="en-US" dirty="0"/>
          </a:p>
        </p:txBody>
      </p:sp>
      <p:pic>
        <p:nvPicPr>
          <p:cNvPr id="5123" name="Picture 3" descr="C:\Users\John\Desktop\tmc_pages\tmc_manuals\rig_pix_db\ao-100\ao-100_to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2042886" cy="257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John\Desktop\tmc_pages\tmc_manuals\rig_pix_db\ao-100\ao-100_bottto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24" y="4191000"/>
            <a:ext cx="2811463" cy="223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95600" y="1583332"/>
            <a:ext cx="589013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AO-100 Oven-stabilized Frequency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Cam-driven compensation capacitor—linear tuning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Initial design by Les </a:t>
            </a:r>
            <a:r>
              <a:rPr lang="en-US" dirty="0" err="1" smtClean="0"/>
              <a:t>Norde</a:t>
            </a:r>
            <a:r>
              <a:rPr lang="en-US" dirty="0" smtClean="0"/>
              <a:t> (later at Hammarlund)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 production from 1952 through late 80’s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Used in VOX frequency source, and many other products</a:t>
            </a:r>
            <a:endParaRPr lang="en-US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974" y="3276600"/>
            <a:ext cx="3615826" cy="2905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72224" y="6222681"/>
            <a:ext cx="3552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VOX-1 Variable Frequency Oscillator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97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GPR-90</a:t>
            </a:r>
            <a:endParaRPr lang="en-US" dirty="0"/>
          </a:p>
        </p:txBody>
      </p:sp>
      <p:pic>
        <p:nvPicPr>
          <p:cNvPr id="8194" name="Picture 2" descr="C:\Users\John\Desktop\gpr-90_a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35" y="1460480"/>
            <a:ext cx="1882308" cy="159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53540" y="3070139"/>
            <a:ext cx="1483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July 1955 QST</a:t>
            </a:r>
            <a:endParaRPr lang="en-US" dirty="0"/>
          </a:p>
        </p:txBody>
      </p:sp>
      <p:pic>
        <p:nvPicPr>
          <p:cNvPr id="8195" name="Picture 3" descr="C:\Users\John\Desktop\gpr-90_ad_fu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460479"/>
            <a:ext cx="3089296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03661" y="5633896"/>
            <a:ext cx="3298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2-page TMC ad in August ‘55 QST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1592" y="4546845"/>
            <a:ext cx="34108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$395 initial price equivalent to about $3,500 today!</a:t>
            </a:r>
          </a:p>
          <a:p>
            <a:endParaRPr lang="en-US" dirty="0"/>
          </a:p>
          <a:p>
            <a:r>
              <a:rPr lang="en-US" dirty="0" smtClean="0"/>
              <a:t>75A-4 introduced @ $595</a:t>
            </a:r>
          </a:p>
        </p:txBody>
      </p:sp>
    </p:spTree>
    <p:extLst>
      <p:ext uri="{BB962C8B-B14F-4D97-AF65-F5344CB8AC3E}">
        <p14:creationId xmlns:p14="http://schemas.microsoft.com/office/powerpoint/2010/main" val="285001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1416</Words>
  <Application>Microsoft Office PowerPoint</Application>
  <PresentationFormat>On-screen Show (4:3)</PresentationFormat>
  <Paragraphs>258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The Technical Materiel Corporation</vt:lpstr>
      <vt:lpstr>Founder:  Ray H. dePasquale</vt:lpstr>
      <vt:lpstr>Press Wireless</vt:lpstr>
      <vt:lpstr>Press Wireless</vt:lpstr>
      <vt:lpstr>TMC Founding</vt:lpstr>
      <vt:lpstr>Early Plant Locations</vt:lpstr>
      <vt:lpstr>Early Products</vt:lpstr>
      <vt:lpstr>Early Products</vt:lpstr>
      <vt:lpstr>GPR-90</vt:lpstr>
      <vt:lpstr>GPT-750</vt:lpstr>
      <vt:lpstr>GPT-750:  Modularity</vt:lpstr>
      <vt:lpstr>Modularity Concept Development</vt:lpstr>
      <vt:lpstr>Modularity</vt:lpstr>
      <vt:lpstr>High Power Arrives</vt:lpstr>
      <vt:lpstr>GPT-10K Products</vt:lpstr>
      <vt:lpstr>Higher Power</vt:lpstr>
      <vt:lpstr>TMC Goes Public</vt:lpstr>
      <vt:lpstr>Plants..</vt:lpstr>
      <vt:lpstr>..and Remote Sites</vt:lpstr>
      <vt:lpstr>Special Projects:  “Jenny”</vt:lpstr>
      <vt:lpstr>Special Projects: Portable Systems</vt:lpstr>
      <vt:lpstr>New Themes</vt:lpstr>
      <vt:lpstr>Synthesized Transmitters</vt:lpstr>
      <vt:lpstr>Synthesized Receivers</vt:lpstr>
      <vt:lpstr>Remote Control</vt:lpstr>
      <vt:lpstr>TMC Goes Solid State</vt:lpstr>
      <vt:lpstr>Solid-State…</vt:lpstr>
      <vt:lpstr>MMX Solid-State Exciter</vt:lpstr>
      <vt:lpstr>TMC in Decline by late 60’s</vt:lpstr>
      <vt:lpstr>DDR-10 Debacle</vt:lpstr>
      <vt:lpstr>TMC hangs on into 1990’s</vt:lpstr>
      <vt:lpstr>TMC Collecting</vt:lpstr>
      <vt:lpstr>Collectible Receivers</vt:lpstr>
      <vt:lpstr>TMC SSB Adapters</vt:lpstr>
      <vt:lpstr>Building a TMC Transmitter</vt:lpstr>
      <vt:lpstr>Then Add an Amplifier..</vt:lpstr>
      <vt:lpstr>Or Find an Entire Transmitter!</vt:lpstr>
      <vt:lpstr>Resources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Technical Materiel Corporation</dc:title>
  <dc:creator>John</dc:creator>
  <cp:lastModifiedBy>John</cp:lastModifiedBy>
  <cp:revision>41</cp:revision>
  <dcterms:created xsi:type="dcterms:W3CDTF">2016-07-17T14:29:51Z</dcterms:created>
  <dcterms:modified xsi:type="dcterms:W3CDTF">2016-07-21T22:43:07Z</dcterms:modified>
</cp:coreProperties>
</file>